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9144000" cy="5143500"/>
  <p:embeddedFontLst>
    <p:embeddedFont>
      <p:font typeface="Robo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 uri="http://customooxmlschemas.google.com/">
      <go:slidesCustomData xmlns:go="http://customooxmlschemas.google.com/" r:id="rId36" roundtripDataSignature="AMtx7mhYCrxKBtTh6yN4zgezK9Rqx5bsg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jpg>
</file>

<file path=ppt/media/image24.png>
</file>

<file path=ppt/media/image25.png>
</file>

<file path=ppt/media/image26.png>
</file>

<file path=ppt/media/image27.png>
</file>

<file path=ppt/media/image28.jpg>
</file>

<file path=ppt/media/image29.png>
</file>

<file path=ppt/media/image3.jpg>
</file>

<file path=ppt/media/image30.jpg>
</file>

<file path=ppt/media/image31.jpg>
</file>

<file path=ppt/media/image32.jpg>
</file>

<file path=ppt/media/image3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p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1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p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2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2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2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2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2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2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2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obj">
  <p:cSld name="OBJECT">
    <p:spTree>
      <p:nvGrpSpPr>
        <p:cNvPr id="12" name="Shape 12"/>
        <p:cNvGrpSpPr/>
        <p:nvPr/>
      </p:nvGrpSpPr>
      <p:grpSpPr>
        <a:xfrm>
          <a:off x="0" y="0"/>
          <a:ext cx="0" cy="0"/>
          <a:chOff x="0" y="0"/>
          <a:chExt cx="0" cy="0"/>
        </a:xfrm>
      </p:grpSpPr>
      <p:sp>
        <p:nvSpPr>
          <p:cNvPr id="13" name="Google Shape;13;p28"/>
          <p:cNvSpPr txBox="1"/>
          <p:nvPr>
            <p:ph type="title"/>
          </p:nvPr>
        </p:nvSpPr>
        <p:spPr>
          <a:xfrm>
            <a:off x="384724" y="154251"/>
            <a:ext cx="8374550" cy="130556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2800">
                <a:solidFill>
                  <a:srgbClr val="CC00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28"/>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8"/>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8"/>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7" name="Shape 17"/>
        <p:cNvGrpSpPr/>
        <p:nvPr/>
      </p:nvGrpSpPr>
      <p:grpSpPr>
        <a:xfrm>
          <a:off x="0" y="0"/>
          <a:ext cx="0" cy="0"/>
          <a:chOff x="0" y="0"/>
          <a:chExt cx="0" cy="0"/>
        </a:xfrm>
      </p:grpSpPr>
      <p:sp>
        <p:nvSpPr>
          <p:cNvPr id="18" name="Google Shape;18;p29"/>
          <p:cNvSpPr txBox="1"/>
          <p:nvPr>
            <p:ph type="title"/>
          </p:nvPr>
        </p:nvSpPr>
        <p:spPr>
          <a:xfrm>
            <a:off x="384724" y="154251"/>
            <a:ext cx="8374550" cy="130556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2800">
                <a:solidFill>
                  <a:srgbClr val="CC00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9"/>
          <p:cNvSpPr txBox="1"/>
          <p:nvPr>
            <p:ph idx="1" type="body"/>
          </p:nvPr>
        </p:nvSpPr>
        <p:spPr>
          <a:xfrm>
            <a:off x="384724" y="1130125"/>
            <a:ext cx="8374550" cy="107696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1500">
                <a:solidFill>
                  <a:srgbClr val="134F5C"/>
                </a:solidFill>
                <a:latin typeface="Trebuchet MS"/>
                <a:ea typeface="Trebuchet MS"/>
                <a:cs typeface="Trebuchet MS"/>
                <a:sym typeface="Trebuchet MS"/>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0" name="Google Shape;20;p29"/>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9"/>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9"/>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23" name="Shape 23"/>
        <p:cNvGrpSpPr/>
        <p:nvPr/>
      </p:nvGrpSpPr>
      <p:grpSpPr>
        <a:xfrm>
          <a:off x="0" y="0"/>
          <a:ext cx="0" cy="0"/>
          <a:chOff x="0" y="0"/>
          <a:chExt cx="0" cy="0"/>
        </a:xfrm>
      </p:grpSpPr>
      <p:sp>
        <p:nvSpPr>
          <p:cNvPr id="24" name="Google Shape;24;p30"/>
          <p:cNvSpPr txBox="1"/>
          <p:nvPr>
            <p:ph type="ctrTitle"/>
          </p:nvPr>
        </p:nvSpPr>
        <p:spPr>
          <a:xfrm>
            <a:off x="384724" y="261401"/>
            <a:ext cx="8374550" cy="45212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0"/>
          <p:cNvSpPr txBox="1"/>
          <p:nvPr>
            <p:ph idx="1" type="subTitle"/>
          </p:nvPr>
        </p:nvSpPr>
        <p:spPr>
          <a:xfrm>
            <a:off x="1371600" y="2880360"/>
            <a:ext cx="6400800" cy="12858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0"/>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0"/>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0"/>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9" name="Shape 29"/>
        <p:cNvGrpSpPr/>
        <p:nvPr/>
      </p:nvGrpSpPr>
      <p:grpSpPr>
        <a:xfrm>
          <a:off x="0" y="0"/>
          <a:ext cx="0" cy="0"/>
          <a:chOff x="0" y="0"/>
          <a:chExt cx="0" cy="0"/>
        </a:xfrm>
      </p:grpSpPr>
      <p:sp>
        <p:nvSpPr>
          <p:cNvPr id="30" name="Google Shape;30;p31"/>
          <p:cNvSpPr txBox="1"/>
          <p:nvPr>
            <p:ph type="title"/>
          </p:nvPr>
        </p:nvSpPr>
        <p:spPr>
          <a:xfrm>
            <a:off x="384724" y="154251"/>
            <a:ext cx="8374550" cy="130556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2800">
                <a:solidFill>
                  <a:srgbClr val="CC0000"/>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31"/>
          <p:cNvSpPr txBox="1"/>
          <p:nvPr>
            <p:ph idx="1" type="body"/>
          </p:nvPr>
        </p:nvSpPr>
        <p:spPr>
          <a:xfrm>
            <a:off x="45720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2" name="Google Shape;32;p31"/>
          <p:cNvSpPr txBox="1"/>
          <p:nvPr>
            <p:ph idx="2" type="body"/>
          </p:nvPr>
        </p:nvSpPr>
        <p:spPr>
          <a:xfrm>
            <a:off x="470916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 name="Google Shape;33;p31"/>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31"/>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31"/>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6" name="Shape 36"/>
        <p:cNvGrpSpPr/>
        <p:nvPr/>
      </p:nvGrpSpPr>
      <p:grpSpPr>
        <a:xfrm>
          <a:off x="0" y="0"/>
          <a:ext cx="0" cy="0"/>
          <a:chOff x="0" y="0"/>
          <a:chExt cx="0" cy="0"/>
        </a:xfrm>
      </p:grpSpPr>
      <p:sp>
        <p:nvSpPr>
          <p:cNvPr id="37" name="Google Shape;37;p32"/>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2"/>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2"/>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27"/>
          <p:cNvPicPr preferRelativeResize="0"/>
          <p:nvPr/>
        </p:nvPicPr>
        <p:blipFill rotWithShape="1">
          <a:blip r:embed="rId1">
            <a:alphaModFix/>
          </a:blip>
          <a:srcRect b="0" l="0" r="0" t="0"/>
          <a:stretch/>
        </p:blipFill>
        <p:spPr>
          <a:xfrm>
            <a:off x="8602975" y="66525"/>
            <a:ext cx="348617" cy="357954"/>
          </a:xfrm>
          <a:prstGeom prst="rect">
            <a:avLst/>
          </a:prstGeom>
          <a:noFill/>
          <a:ln>
            <a:noFill/>
          </a:ln>
        </p:spPr>
      </p:pic>
      <p:sp>
        <p:nvSpPr>
          <p:cNvPr id="7" name="Google Shape;7;p27"/>
          <p:cNvSpPr txBox="1"/>
          <p:nvPr>
            <p:ph type="title"/>
          </p:nvPr>
        </p:nvSpPr>
        <p:spPr>
          <a:xfrm>
            <a:off x="384724" y="154251"/>
            <a:ext cx="8374550" cy="130556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1" i="0" sz="2800" u="none" cap="none" strike="noStrike">
                <a:solidFill>
                  <a:srgbClr val="CC0000"/>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27"/>
          <p:cNvSpPr txBox="1"/>
          <p:nvPr>
            <p:ph idx="1" type="body"/>
          </p:nvPr>
        </p:nvSpPr>
        <p:spPr>
          <a:xfrm>
            <a:off x="384724" y="1130125"/>
            <a:ext cx="8374550" cy="1076960"/>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400"/>
              <a:buNone/>
              <a:defRPr b="0" i="0" sz="1500" u="none" cap="none" strike="noStrike">
                <a:solidFill>
                  <a:srgbClr val="134F5C"/>
                </a:solidFill>
                <a:latin typeface="Trebuchet MS"/>
                <a:ea typeface="Trebuchet MS"/>
                <a:cs typeface="Trebuchet MS"/>
                <a:sym typeface="Trebuchet MS"/>
              </a:defRPr>
            </a:lvl1pPr>
            <a:lvl2pPr indent="-228600" lvl="1" marL="914400" marR="0" rtl="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9" name="Google Shape;9;p27"/>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marR="0" rtl="0" algn="ctr">
              <a:spcBef>
                <a:spcPts val="0"/>
              </a:spcBef>
              <a:spcAft>
                <a:spcPts val="0"/>
              </a:spcAft>
              <a:buSzPts val="1400"/>
              <a:buNone/>
              <a:defRPr b="0" i="0" sz="1800" u="none" cap="none" strike="noStrike">
                <a:solidFill>
                  <a:srgbClr val="888888"/>
                </a:solidFill>
              </a:defRPr>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0" name="Google Shape;10;p27"/>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0" i="0" sz="1800" u="none" cap="none" strike="noStrike">
                <a:solidFill>
                  <a:srgbClr val="888888"/>
                </a:solidFill>
              </a:defRPr>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 name="Google Shape;11;p27"/>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rtl="0" algn="r">
              <a:spcBef>
                <a:spcPts val="0"/>
              </a:spcBef>
              <a:buNone/>
              <a:defRPr b="0" i="0" sz="1800" u="none" cap="none" strike="noStrike">
                <a:solidFill>
                  <a:srgbClr val="888888"/>
                </a:solidFill>
              </a:defRPr>
            </a:lvl1pPr>
            <a:lvl2pPr indent="0" lvl="1" marL="0" marR="0" rtl="0" algn="r">
              <a:spcBef>
                <a:spcPts val="0"/>
              </a:spcBef>
              <a:buNone/>
              <a:defRPr b="0" i="0" sz="1800" u="none" cap="none" strike="noStrike">
                <a:solidFill>
                  <a:srgbClr val="888888"/>
                </a:solidFill>
              </a:defRPr>
            </a:lvl2pPr>
            <a:lvl3pPr indent="0" lvl="2" marL="0" marR="0" rtl="0" algn="r">
              <a:spcBef>
                <a:spcPts val="0"/>
              </a:spcBef>
              <a:buNone/>
              <a:defRPr b="0" i="0" sz="1800" u="none" cap="none" strike="noStrike">
                <a:solidFill>
                  <a:srgbClr val="888888"/>
                </a:solidFill>
              </a:defRPr>
            </a:lvl3pPr>
            <a:lvl4pPr indent="0" lvl="3" marL="0" marR="0" rtl="0" algn="r">
              <a:spcBef>
                <a:spcPts val="0"/>
              </a:spcBef>
              <a:buNone/>
              <a:defRPr b="0" i="0" sz="1800" u="none" cap="none" strike="noStrike">
                <a:solidFill>
                  <a:srgbClr val="888888"/>
                </a:solidFill>
              </a:defRPr>
            </a:lvl4pPr>
            <a:lvl5pPr indent="0" lvl="4" marL="0" marR="0" rtl="0" algn="r">
              <a:spcBef>
                <a:spcPts val="0"/>
              </a:spcBef>
              <a:buNone/>
              <a:defRPr b="0" i="0" sz="1800" u="none" cap="none" strike="noStrike">
                <a:solidFill>
                  <a:srgbClr val="888888"/>
                </a:solidFill>
              </a:defRPr>
            </a:lvl5pPr>
            <a:lvl6pPr indent="0" lvl="5" marL="0" marR="0" rtl="0" algn="r">
              <a:spcBef>
                <a:spcPts val="0"/>
              </a:spcBef>
              <a:buNone/>
              <a:defRPr b="0" i="0" sz="1800" u="none" cap="none" strike="noStrike">
                <a:solidFill>
                  <a:srgbClr val="888888"/>
                </a:solidFill>
              </a:defRPr>
            </a:lvl6pPr>
            <a:lvl7pPr indent="0" lvl="6" marL="0" marR="0" rtl="0" algn="r">
              <a:spcBef>
                <a:spcPts val="0"/>
              </a:spcBef>
              <a:buNone/>
              <a:defRPr b="0" i="0" sz="1800" u="none" cap="none" strike="noStrike">
                <a:solidFill>
                  <a:srgbClr val="888888"/>
                </a:solidFill>
              </a:defRPr>
            </a:lvl7pPr>
            <a:lvl8pPr indent="0" lvl="7" marL="0" marR="0" rtl="0" algn="r">
              <a:spcBef>
                <a:spcPts val="0"/>
              </a:spcBef>
              <a:buNone/>
              <a:defRPr b="0" i="0" sz="1800" u="none" cap="none" strike="noStrike">
                <a:solidFill>
                  <a:srgbClr val="888888"/>
                </a:solidFill>
              </a:defRPr>
            </a:lvl8pPr>
            <a:lvl9pPr indent="0" lvl="8" marL="0" marR="0" rtl="0" algn="r">
              <a:spcBef>
                <a:spcPts val="0"/>
              </a:spcBef>
              <a:buNone/>
              <a:defRPr b="0" i="0" sz="1800" u="none" cap="none" strike="noStrike">
                <a:solidFill>
                  <a:srgbClr val="888888"/>
                </a:solidFill>
              </a:defRPr>
            </a:lvl9pPr>
          </a:lstStyle>
          <a:p>
            <a:pPr indent="0" lvl="0" marL="0" rtl="0" algn="r">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1.jpg"/><Relationship Id="rId4" Type="http://schemas.openxmlformats.org/officeDocument/2006/relationships/image" Target="../media/image2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9.png"/><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1.jpg"/><Relationship Id="rId4" Type="http://schemas.openxmlformats.org/officeDocument/2006/relationships/image" Target="../media/image30.jpg"/><Relationship Id="rId5" Type="http://schemas.openxmlformats.org/officeDocument/2006/relationships/image" Target="../media/image32.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p1"/>
          <p:cNvSpPr txBox="1"/>
          <p:nvPr>
            <p:ph type="title"/>
          </p:nvPr>
        </p:nvSpPr>
        <p:spPr>
          <a:xfrm>
            <a:off x="773725" y="1365475"/>
            <a:ext cx="7453800" cy="1770300"/>
          </a:xfrm>
          <a:prstGeom prst="rect">
            <a:avLst/>
          </a:prstGeom>
          <a:noFill/>
          <a:ln>
            <a:noFill/>
          </a:ln>
        </p:spPr>
        <p:txBody>
          <a:bodyPr anchorCtr="0" anchor="t" bIns="0" lIns="0" spcFirstLastPara="1" rIns="0" wrap="square" tIns="9525">
            <a:spAutoFit/>
          </a:bodyPr>
          <a:lstStyle/>
          <a:p>
            <a:pPr indent="-12700" lvl="0" marL="25400" marR="5080" rtl="0" algn="ctr">
              <a:lnSpc>
                <a:spcPct val="100499"/>
              </a:lnSpc>
              <a:spcBef>
                <a:spcPts val="0"/>
              </a:spcBef>
              <a:spcAft>
                <a:spcPts val="0"/>
              </a:spcAft>
              <a:buNone/>
            </a:pPr>
            <a:r>
              <a:rPr lang="en-US" sz="4200">
                <a:latin typeface="Verdana"/>
                <a:ea typeface="Verdana"/>
                <a:cs typeface="Verdana"/>
                <a:sym typeface="Verdana"/>
              </a:rPr>
              <a:t>Capstone Project  </a:t>
            </a:r>
            <a:endParaRPr sz="3600">
              <a:solidFill>
                <a:srgbClr val="134F5C"/>
              </a:solidFill>
              <a:latin typeface="Verdana"/>
              <a:ea typeface="Verdana"/>
              <a:cs typeface="Verdana"/>
              <a:sym typeface="Verdana"/>
            </a:endParaRPr>
          </a:p>
          <a:p>
            <a:pPr indent="-12700" lvl="0" marL="25400" marR="5080" rtl="0" algn="ctr">
              <a:lnSpc>
                <a:spcPct val="100499"/>
              </a:lnSpc>
              <a:spcBef>
                <a:spcPts val="0"/>
              </a:spcBef>
              <a:spcAft>
                <a:spcPts val="0"/>
              </a:spcAft>
              <a:buNone/>
            </a:pPr>
            <a:r>
              <a:rPr lang="en-US" sz="3600">
                <a:solidFill>
                  <a:srgbClr val="134F5C"/>
                </a:solidFill>
                <a:latin typeface="Verdana"/>
                <a:ea typeface="Verdana"/>
                <a:cs typeface="Verdana"/>
                <a:sym typeface="Verdana"/>
              </a:rPr>
              <a:t>Online Retail Customer  Segmentation</a:t>
            </a:r>
            <a:endParaRPr sz="3600">
              <a:latin typeface="Verdana"/>
              <a:ea typeface="Verdana"/>
              <a:cs typeface="Verdana"/>
              <a:sym typeface="Verdana"/>
            </a:endParaRPr>
          </a:p>
        </p:txBody>
      </p:sp>
      <p:sp>
        <p:nvSpPr>
          <p:cNvPr id="45" name="Google Shape;45;p1"/>
          <p:cNvSpPr txBox="1"/>
          <p:nvPr/>
        </p:nvSpPr>
        <p:spPr>
          <a:xfrm>
            <a:off x="3203750" y="3018575"/>
            <a:ext cx="6276900" cy="89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300">
                <a:solidFill>
                  <a:schemeClr val="dk2"/>
                </a:solidFill>
                <a:latin typeface="Trebuchet MS"/>
                <a:ea typeface="Trebuchet MS"/>
                <a:cs typeface="Trebuchet MS"/>
                <a:sym typeface="Trebuchet MS"/>
              </a:rPr>
              <a:t>Suvendu Nayak</a:t>
            </a:r>
            <a:endParaRPr b="1" sz="2300">
              <a:solidFill>
                <a:schemeClr val="dk2"/>
              </a:solidFill>
              <a:latin typeface="Trebuchet MS"/>
              <a:ea typeface="Trebuchet MS"/>
              <a:cs typeface="Trebuchet MS"/>
              <a:sym typeface="Trebuchet MS"/>
            </a:endParaRPr>
          </a:p>
          <a:p>
            <a:pPr indent="0" lvl="0" marL="0" rtl="0" algn="l">
              <a:spcBef>
                <a:spcPts val="0"/>
              </a:spcBef>
              <a:spcAft>
                <a:spcPts val="0"/>
              </a:spcAft>
              <a:buNone/>
            </a:pPr>
            <a:r>
              <a:rPr b="1" lang="en-US" sz="2300">
                <a:solidFill>
                  <a:schemeClr val="dk2"/>
                </a:solidFill>
                <a:latin typeface="Trebuchet MS"/>
                <a:ea typeface="Trebuchet MS"/>
                <a:cs typeface="Trebuchet MS"/>
                <a:sym typeface="Trebuchet MS"/>
              </a:rPr>
              <a:t>cohort Geneva</a:t>
            </a:r>
            <a:endParaRPr b="1" sz="2300">
              <a:solidFill>
                <a:schemeClr val="dk2"/>
              </a:solidFill>
              <a:latin typeface="Trebuchet MS"/>
              <a:ea typeface="Trebuchet MS"/>
              <a:cs typeface="Trebuchet MS"/>
              <a:sym typeface="Trebuchet MS"/>
            </a:endParaRPr>
          </a:p>
        </p:txBody>
      </p:sp>
      <p:sp>
        <p:nvSpPr>
          <p:cNvPr id="46" name="Google Shape;46;p1"/>
          <p:cNvSpPr txBox="1"/>
          <p:nvPr/>
        </p:nvSpPr>
        <p:spPr>
          <a:xfrm>
            <a:off x="2026900" y="926275"/>
            <a:ext cx="627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rebuchet MS"/>
              <a:ea typeface="Trebuchet MS"/>
              <a:cs typeface="Trebuchet MS"/>
              <a:sym typeface="Trebuchet M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0"/>
          <p:cNvSpPr txBox="1"/>
          <p:nvPr/>
        </p:nvSpPr>
        <p:spPr>
          <a:xfrm>
            <a:off x="384724" y="272355"/>
            <a:ext cx="4514850" cy="4445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i="0" lang="en-US" sz="2750" u="none" cap="none" strike="noStrike">
                <a:solidFill>
                  <a:srgbClr val="CC0000"/>
                </a:solidFill>
                <a:latin typeface="Trebuchet MS"/>
                <a:ea typeface="Trebuchet MS"/>
                <a:cs typeface="Trebuchet MS"/>
                <a:sym typeface="Trebuchet MS"/>
              </a:rPr>
              <a:t>Periodical purchasing stats:</a:t>
            </a:r>
            <a:endParaRPr b="0" i="0" sz="2750" u="none" cap="none" strike="noStrike">
              <a:latin typeface="Trebuchet MS"/>
              <a:ea typeface="Trebuchet MS"/>
              <a:cs typeface="Trebuchet MS"/>
              <a:sym typeface="Trebuchet MS"/>
            </a:endParaRPr>
          </a:p>
        </p:txBody>
      </p:sp>
      <p:pic>
        <p:nvPicPr>
          <p:cNvPr id="107" name="Google Shape;107;p10"/>
          <p:cNvPicPr preferRelativeResize="0"/>
          <p:nvPr/>
        </p:nvPicPr>
        <p:blipFill rotWithShape="1">
          <a:blip r:embed="rId3">
            <a:alphaModFix/>
          </a:blip>
          <a:srcRect b="0" l="0" r="0" t="0"/>
          <a:stretch/>
        </p:blipFill>
        <p:spPr>
          <a:xfrm>
            <a:off x="384725" y="2917725"/>
            <a:ext cx="5371099" cy="2154349"/>
          </a:xfrm>
          <a:prstGeom prst="rect">
            <a:avLst/>
          </a:prstGeom>
          <a:noFill/>
          <a:ln>
            <a:noFill/>
          </a:ln>
        </p:spPr>
      </p:pic>
      <p:pic>
        <p:nvPicPr>
          <p:cNvPr id="108" name="Google Shape;108;p10"/>
          <p:cNvPicPr preferRelativeResize="0"/>
          <p:nvPr/>
        </p:nvPicPr>
        <p:blipFill rotWithShape="1">
          <a:blip r:embed="rId4">
            <a:alphaModFix/>
          </a:blip>
          <a:srcRect b="0" l="0" r="0" t="0"/>
          <a:stretch/>
        </p:blipFill>
        <p:spPr>
          <a:xfrm>
            <a:off x="384725" y="846050"/>
            <a:ext cx="5371098" cy="2002974"/>
          </a:xfrm>
          <a:prstGeom prst="rect">
            <a:avLst/>
          </a:prstGeom>
          <a:noFill/>
          <a:ln>
            <a:noFill/>
          </a:ln>
        </p:spPr>
      </p:pic>
      <p:sp>
        <p:nvSpPr>
          <p:cNvPr id="109" name="Google Shape;109;p10"/>
          <p:cNvSpPr txBox="1"/>
          <p:nvPr/>
        </p:nvSpPr>
        <p:spPr>
          <a:xfrm>
            <a:off x="6032975" y="912979"/>
            <a:ext cx="2726690" cy="39116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b="1" i="0" lang="en-US" sz="1200" u="none" cap="none" strike="noStrike">
                <a:solidFill>
                  <a:srgbClr val="3C78D8"/>
                </a:solidFill>
                <a:latin typeface="Roboto"/>
                <a:ea typeface="Roboto"/>
                <a:cs typeface="Roboto"/>
                <a:sym typeface="Roboto"/>
              </a:rPr>
              <a:t>we can see on wednesday and thursday  there is more sale</a:t>
            </a:r>
            <a:endParaRPr b="0" i="0" sz="1200" u="none" cap="none" strike="noStrike">
              <a:latin typeface="Roboto"/>
              <a:ea typeface="Roboto"/>
              <a:cs typeface="Roboto"/>
              <a:sym typeface="Roboto"/>
            </a:endParaRPr>
          </a:p>
        </p:txBody>
      </p:sp>
      <p:sp>
        <p:nvSpPr>
          <p:cNvPr id="110" name="Google Shape;110;p10"/>
          <p:cNvSpPr txBox="1"/>
          <p:nvPr/>
        </p:nvSpPr>
        <p:spPr>
          <a:xfrm>
            <a:off x="6353574" y="3886922"/>
            <a:ext cx="2566035" cy="446405"/>
          </a:xfrm>
          <a:prstGeom prst="rect">
            <a:avLst/>
          </a:prstGeom>
          <a:noFill/>
          <a:ln>
            <a:noFill/>
          </a:ln>
        </p:spPr>
        <p:txBody>
          <a:bodyPr anchorCtr="0" anchor="t" bIns="0" lIns="0" spcFirstLastPara="1" rIns="0" wrap="square" tIns="12700">
            <a:spAutoFit/>
          </a:bodyPr>
          <a:lstStyle/>
          <a:p>
            <a:pPr indent="-320675" lvl="0" marL="332740" marR="5080" rtl="0" algn="l">
              <a:lnSpc>
                <a:spcPct val="114999"/>
              </a:lnSpc>
              <a:spcBef>
                <a:spcPts val="0"/>
              </a:spcBef>
              <a:spcAft>
                <a:spcPts val="0"/>
              </a:spcAft>
              <a:buClr>
                <a:srgbClr val="3C78D8"/>
              </a:buClr>
              <a:buSzPts val="1200"/>
              <a:buFont typeface="Arial"/>
              <a:buChar char="●"/>
            </a:pPr>
            <a:r>
              <a:rPr b="1" i="0" lang="en-US" sz="1200" u="none" cap="none" strike="noStrike">
                <a:solidFill>
                  <a:srgbClr val="3C78D8"/>
                </a:solidFill>
                <a:latin typeface="Roboto"/>
                <a:ea typeface="Roboto"/>
                <a:cs typeface="Roboto"/>
                <a:sym typeface="Roboto"/>
              </a:rPr>
              <a:t>we can see people are buying on  afternoon time period more.</a:t>
            </a:r>
            <a:endParaRPr b="0" i="0" sz="1200" u="none" cap="none" strike="noStrike">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1"/>
          <p:cNvSpPr txBox="1"/>
          <p:nvPr>
            <p:ph type="title"/>
          </p:nvPr>
        </p:nvSpPr>
        <p:spPr>
          <a:xfrm>
            <a:off x="180625" y="192151"/>
            <a:ext cx="5806440"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Most revenue generated weekday:</a:t>
            </a:r>
            <a:endParaRPr/>
          </a:p>
        </p:txBody>
      </p:sp>
      <p:pic>
        <p:nvPicPr>
          <p:cNvPr id="116" name="Google Shape;116;p11"/>
          <p:cNvPicPr preferRelativeResize="0"/>
          <p:nvPr/>
        </p:nvPicPr>
        <p:blipFill rotWithShape="1">
          <a:blip r:embed="rId3">
            <a:alphaModFix/>
          </a:blip>
          <a:srcRect b="0" l="0" r="0" t="0"/>
          <a:stretch/>
        </p:blipFill>
        <p:spPr>
          <a:xfrm>
            <a:off x="1255949" y="729175"/>
            <a:ext cx="6448422" cy="3416399"/>
          </a:xfrm>
          <a:prstGeom prst="rect">
            <a:avLst/>
          </a:prstGeom>
          <a:noFill/>
          <a:ln>
            <a:noFill/>
          </a:ln>
        </p:spPr>
      </p:pic>
      <p:sp>
        <p:nvSpPr>
          <p:cNvPr id="117" name="Google Shape;117;p11"/>
          <p:cNvSpPr txBox="1"/>
          <p:nvPr/>
        </p:nvSpPr>
        <p:spPr>
          <a:xfrm>
            <a:off x="1408637" y="4320647"/>
            <a:ext cx="4256405" cy="446405"/>
          </a:xfrm>
          <a:prstGeom prst="rect">
            <a:avLst/>
          </a:prstGeom>
          <a:noFill/>
          <a:ln>
            <a:noFill/>
          </a:ln>
        </p:spPr>
        <p:txBody>
          <a:bodyPr anchorCtr="0" anchor="t" bIns="0" lIns="0" spcFirstLastPara="1" rIns="0" wrap="square" tIns="40000">
            <a:spAutoFit/>
          </a:bodyPr>
          <a:lstStyle/>
          <a:p>
            <a:pPr indent="-320675" lvl="0" marL="332740" marR="0" rtl="0" algn="l">
              <a:lnSpc>
                <a:spcPct val="100000"/>
              </a:lnSpc>
              <a:spcBef>
                <a:spcPts val="0"/>
              </a:spcBef>
              <a:spcAft>
                <a:spcPts val="0"/>
              </a:spcAft>
              <a:buClr>
                <a:srgbClr val="3C78D8"/>
              </a:buClr>
              <a:buSzPts val="1200"/>
              <a:buFont typeface="Arial"/>
              <a:buChar char="●"/>
            </a:pPr>
            <a:r>
              <a:rPr b="1" i="0" lang="en-US" sz="1200" u="none" cap="none" strike="noStrike">
                <a:solidFill>
                  <a:srgbClr val="3C78D8"/>
                </a:solidFill>
                <a:latin typeface="Roboto"/>
                <a:ea typeface="Roboto"/>
                <a:cs typeface="Roboto"/>
                <a:sym typeface="Roboto"/>
              </a:rPr>
              <a:t>On Thursday Company is generating the highest Revenue</a:t>
            </a:r>
            <a:endParaRPr b="0" i="0" sz="1200" u="none" cap="none" strike="noStrike">
              <a:latin typeface="Roboto"/>
              <a:ea typeface="Roboto"/>
              <a:cs typeface="Roboto"/>
              <a:sym typeface="Roboto"/>
            </a:endParaRPr>
          </a:p>
          <a:p>
            <a:pPr indent="-320675" lvl="0" marL="332740" marR="0" rtl="0" algn="l">
              <a:lnSpc>
                <a:spcPct val="100000"/>
              </a:lnSpc>
              <a:spcBef>
                <a:spcPts val="215"/>
              </a:spcBef>
              <a:spcAft>
                <a:spcPts val="0"/>
              </a:spcAft>
              <a:buClr>
                <a:srgbClr val="3C78D8"/>
              </a:buClr>
              <a:buSzPts val="1200"/>
              <a:buFont typeface="Arial"/>
              <a:buChar char="●"/>
            </a:pPr>
            <a:r>
              <a:rPr b="1" i="0" lang="en-US" sz="1200" u="none" cap="none" strike="noStrike">
                <a:solidFill>
                  <a:srgbClr val="3C78D8"/>
                </a:solidFill>
                <a:latin typeface="Roboto"/>
                <a:ea typeface="Roboto"/>
                <a:cs typeface="Roboto"/>
                <a:sym typeface="Roboto"/>
              </a:rPr>
              <a:t>On Sunday company is generating less revenue</a:t>
            </a:r>
            <a:endParaRPr b="0" i="0" sz="1200" u="none" cap="none" strike="noStrike">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2"/>
          <p:cNvSpPr txBox="1"/>
          <p:nvPr>
            <p:ph type="title"/>
          </p:nvPr>
        </p:nvSpPr>
        <p:spPr>
          <a:xfrm>
            <a:off x="107250" y="457700"/>
            <a:ext cx="8929500" cy="44370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lang="en-US"/>
              <a:t>High quantity and high purchasing  countries stats:</a:t>
            </a:r>
            <a:endParaRPr/>
          </a:p>
        </p:txBody>
      </p:sp>
      <p:pic>
        <p:nvPicPr>
          <p:cNvPr id="123" name="Google Shape;123;p12"/>
          <p:cNvPicPr preferRelativeResize="0"/>
          <p:nvPr/>
        </p:nvPicPr>
        <p:blipFill rotWithShape="1">
          <a:blip r:embed="rId3">
            <a:alphaModFix/>
          </a:blip>
          <a:srcRect b="0" l="0" r="0" t="0"/>
          <a:stretch/>
        </p:blipFill>
        <p:spPr>
          <a:xfrm>
            <a:off x="193925" y="987100"/>
            <a:ext cx="6384848" cy="3727774"/>
          </a:xfrm>
          <a:prstGeom prst="rect">
            <a:avLst/>
          </a:prstGeom>
          <a:noFill/>
          <a:ln>
            <a:noFill/>
          </a:ln>
        </p:spPr>
      </p:pic>
      <p:sp>
        <p:nvSpPr>
          <p:cNvPr id="124" name="Google Shape;124;p12"/>
          <p:cNvSpPr txBox="1"/>
          <p:nvPr/>
        </p:nvSpPr>
        <p:spPr>
          <a:xfrm>
            <a:off x="6919617" y="1492597"/>
            <a:ext cx="1886585" cy="2631440"/>
          </a:xfrm>
          <a:prstGeom prst="rect">
            <a:avLst/>
          </a:prstGeom>
          <a:noFill/>
          <a:ln>
            <a:noFill/>
          </a:ln>
        </p:spPr>
        <p:txBody>
          <a:bodyPr anchorCtr="0" anchor="t" bIns="0" lIns="0" spcFirstLastPara="1" rIns="0" wrap="square" tIns="12700">
            <a:spAutoFit/>
          </a:bodyPr>
          <a:lstStyle/>
          <a:p>
            <a:pPr indent="-336550" lvl="0" marL="348615" marR="5080" rtl="0" algn="l">
              <a:lnSpc>
                <a:spcPct val="114999"/>
              </a:lnSpc>
              <a:spcBef>
                <a:spcPts val="0"/>
              </a:spcBef>
              <a:spcAft>
                <a:spcPts val="0"/>
              </a:spcAft>
              <a:buClr>
                <a:srgbClr val="3C78D8"/>
              </a:buClr>
              <a:buSzPts val="1400"/>
              <a:buFont typeface="Arial"/>
              <a:buChar char="●"/>
            </a:pPr>
            <a:r>
              <a:rPr b="1" i="0" lang="en-US" sz="1400" u="none" cap="none" strike="noStrike">
                <a:solidFill>
                  <a:srgbClr val="3C78D8"/>
                </a:solidFill>
                <a:latin typeface="Roboto"/>
                <a:ea typeface="Roboto"/>
                <a:cs typeface="Roboto"/>
                <a:sym typeface="Roboto"/>
              </a:rPr>
              <a:t>Here we can see  united kingdom is  the country which  purchase more  items as compared  to other country.</a:t>
            </a:r>
            <a:endParaRPr b="0" i="0" sz="1400" u="none" cap="none" strike="noStrike">
              <a:latin typeface="Roboto"/>
              <a:ea typeface="Roboto"/>
              <a:cs typeface="Roboto"/>
              <a:sym typeface="Roboto"/>
            </a:endParaRPr>
          </a:p>
          <a:p>
            <a:pPr indent="0" lvl="0" marL="0" marR="0" rtl="0" algn="l">
              <a:lnSpc>
                <a:spcPct val="100000"/>
              </a:lnSpc>
              <a:spcBef>
                <a:spcPts val="0"/>
              </a:spcBef>
              <a:spcAft>
                <a:spcPts val="0"/>
              </a:spcAft>
              <a:buClr>
                <a:srgbClr val="3C78D8"/>
              </a:buClr>
              <a:buSzPts val="1600"/>
              <a:buFont typeface="Arial"/>
              <a:buNone/>
            </a:pPr>
            <a:r>
              <a:t/>
            </a:r>
            <a:endParaRPr b="0" i="0" sz="1600" u="none" cap="none" strike="noStrike">
              <a:latin typeface="Roboto"/>
              <a:ea typeface="Roboto"/>
              <a:cs typeface="Roboto"/>
              <a:sym typeface="Roboto"/>
            </a:endParaRPr>
          </a:p>
          <a:p>
            <a:pPr indent="-336550" lvl="0" marL="348615" marR="207009" rtl="0" algn="l">
              <a:lnSpc>
                <a:spcPct val="114999"/>
              </a:lnSpc>
              <a:spcBef>
                <a:spcPts val="1210"/>
              </a:spcBef>
              <a:spcAft>
                <a:spcPts val="0"/>
              </a:spcAft>
              <a:buClr>
                <a:srgbClr val="3C78D8"/>
              </a:buClr>
              <a:buSzPts val="1400"/>
              <a:buFont typeface="Arial"/>
              <a:buChar char="●"/>
            </a:pPr>
            <a:r>
              <a:rPr b="1" i="0" lang="en-US" sz="1400" u="none" cap="none" strike="noStrike">
                <a:solidFill>
                  <a:srgbClr val="3C78D8"/>
                </a:solidFill>
                <a:latin typeface="Roboto"/>
                <a:ea typeface="Roboto"/>
                <a:cs typeface="Roboto"/>
                <a:sym typeface="Roboto"/>
              </a:rPr>
              <a:t>Singapore is a  least purchasing  country.</a:t>
            </a:r>
            <a:endParaRPr b="0" i="0" sz="1400" u="none" cap="none" strike="noStrike">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3"/>
          <p:cNvSpPr txBox="1"/>
          <p:nvPr>
            <p:ph type="title"/>
          </p:nvPr>
        </p:nvSpPr>
        <p:spPr>
          <a:xfrm>
            <a:off x="343925" y="0"/>
            <a:ext cx="5877560" cy="87884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lang="en-US"/>
              <a:t>High quantity and high purchasing  countries stats:</a:t>
            </a:r>
            <a:endParaRPr/>
          </a:p>
        </p:txBody>
      </p:sp>
      <p:pic>
        <p:nvPicPr>
          <p:cNvPr id="130" name="Google Shape;130;p13"/>
          <p:cNvPicPr preferRelativeResize="0"/>
          <p:nvPr/>
        </p:nvPicPr>
        <p:blipFill rotWithShape="1">
          <a:blip r:embed="rId3">
            <a:alphaModFix/>
          </a:blip>
          <a:srcRect b="0" l="0" r="0" t="0"/>
          <a:stretch/>
        </p:blipFill>
        <p:spPr>
          <a:xfrm>
            <a:off x="468925" y="1011125"/>
            <a:ext cx="5529249" cy="4020124"/>
          </a:xfrm>
          <a:prstGeom prst="rect">
            <a:avLst/>
          </a:prstGeom>
          <a:noFill/>
          <a:ln>
            <a:noFill/>
          </a:ln>
        </p:spPr>
      </p:pic>
      <p:sp>
        <p:nvSpPr>
          <p:cNvPr id="131" name="Google Shape;131;p13"/>
          <p:cNvSpPr txBox="1"/>
          <p:nvPr/>
        </p:nvSpPr>
        <p:spPr>
          <a:xfrm>
            <a:off x="6175824" y="1300763"/>
            <a:ext cx="2830830" cy="87884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b="1" i="0" lang="en-US" sz="1400" u="none" cap="none" strike="noStrike">
                <a:solidFill>
                  <a:srgbClr val="3C78D8"/>
                </a:solidFill>
                <a:latin typeface="Roboto"/>
                <a:ea typeface="Roboto"/>
                <a:cs typeface="Roboto"/>
                <a:sym typeface="Roboto"/>
              </a:rPr>
              <a:t>we can see UK is the country which  purchase in high quantity. and  japan is a lease purchasing  country.</a:t>
            </a:r>
            <a:endParaRPr b="0" i="0" sz="1400" u="none" cap="none" strike="noStrike">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4"/>
          <p:cNvSpPr txBox="1"/>
          <p:nvPr>
            <p:ph type="title"/>
          </p:nvPr>
        </p:nvSpPr>
        <p:spPr>
          <a:xfrm>
            <a:off x="384724" y="481905"/>
            <a:ext cx="4833620" cy="4445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2750">
                <a:latin typeface="Trebuchet MS"/>
                <a:ea typeface="Trebuchet MS"/>
                <a:cs typeface="Trebuchet MS"/>
                <a:sym typeface="Trebuchet MS"/>
              </a:rPr>
              <a:t>Product Sales Categorization:</a:t>
            </a:r>
            <a:endParaRPr sz="2750">
              <a:latin typeface="Trebuchet MS"/>
              <a:ea typeface="Trebuchet MS"/>
              <a:cs typeface="Trebuchet MS"/>
              <a:sym typeface="Trebuchet MS"/>
            </a:endParaRPr>
          </a:p>
        </p:txBody>
      </p:sp>
      <p:pic>
        <p:nvPicPr>
          <p:cNvPr id="137" name="Google Shape;137;p14"/>
          <p:cNvPicPr preferRelativeResize="0"/>
          <p:nvPr/>
        </p:nvPicPr>
        <p:blipFill rotWithShape="1">
          <a:blip r:embed="rId3">
            <a:alphaModFix/>
          </a:blip>
          <a:srcRect b="0" l="0" r="0" t="0"/>
          <a:stretch/>
        </p:blipFill>
        <p:spPr>
          <a:xfrm>
            <a:off x="910825" y="1414474"/>
            <a:ext cx="7233049" cy="3154398"/>
          </a:xfrm>
          <a:prstGeom prst="rect">
            <a:avLst/>
          </a:prstGeom>
          <a:noFill/>
          <a:ln>
            <a:noFill/>
          </a:ln>
        </p:spPr>
      </p:pic>
      <p:sp>
        <p:nvSpPr>
          <p:cNvPr id="138" name="Google Shape;138;p14"/>
          <p:cNvSpPr txBox="1"/>
          <p:nvPr/>
        </p:nvSpPr>
        <p:spPr>
          <a:xfrm>
            <a:off x="1250524" y="4760871"/>
            <a:ext cx="3782060" cy="223520"/>
          </a:xfrm>
          <a:prstGeom prst="rect">
            <a:avLst/>
          </a:prstGeom>
          <a:noFill/>
          <a:ln>
            <a:noFill/>
          </a:ln>
        </p:spPr>
        <p:txBody>
          <a:bodyPr anchorCtr="0" anchor="t" bIns="0" lIns="0" spcFirstLastPara="1" rIns="0" wrap="square" tIns="12700">
            <a:spAutoFit/>
          </a:bodyPr>
          <a:lstStyle/>
          <a:p>
            <a:pPr indent="-320675" lvl="0" marL="332740" marR="0" rtl="0" algn="l">
              <a:lnSpc>
                <a:spcPct val="100000"/>
              </a:lnSpc>
              <a:spcBef>
                <a:spcPts val="0"/>
              </a:spcBef>
              <a:spcAft>
                <a:spcPts val="0"/>
              </a:spcAft>
              <a:buClr>
                <a:srgbClr val="212121"/>
              </a:buClr>
              <a:buSzPts val="1200"/>
              <a:buFont typeface="Arial"/>
              <a:buChar char="●"/>
            </a:pPr>
            <a:r>
              <a:rPr b="1" i="0" lang="en-US" sz="1300" u="none" cap="none" strike="noStrike">
                <a:solidFill>
                  <a:srgbClr val="3C78D8"/>
                </a:solidFill>
                <a:latin typeface="Roboto"/>
                <a:ea typeface="Roboto"/>
                <a:cs typeface="Roboto"/>
                <a:sym typeface="Roboto"/>
              </a:rPr>
              <a:t>Above we can see the product sale categories</a:t>
            </a:r>
            <a:r>
              <a:rPr b="0" i="0" lang="en-US" sz="1200" u="none" cap="none" strike="noStrike">
                <a:solidFill>
                  <a:srgbClr val="212121"/>
                </a:solidFill>
                <a:latin typeface="Roboto"/>
                <a:ea typeface="Roboto"/>
                <a:cs typeface="Roboto"/>
                <a:sym typeface="Roboto"/>
              </a:rPr>
              <a:t>.</a:t>
            </a:r>
            <a:endParaRPr b="0" i="0" sz="1200" u="none" cap="none" strike="noStrike">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5"/>
          <p:cNvSpPr txBox="1"/>
          <p:nvPr>
            <p:ph type="title"/>
          </p:nvPr>
        </p:nvSpPr>
        <p:spPr>
          <a:xfrm>
            <a:off x="88775" y="192151"/>
            <a:ext cx="7000875"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Top sold and revenue generated product:</a:t>
            </a:r>
            <a:endParaRPr/>
          </a:p>
        </p:txBody>
      </p:sp>
      <p:grpSp>
        <p:nvGrpSpPr>
          <p:cNvPr id="144" name="Google Shape;144;p15"/>
          <p:cNvGrpSpPr/>
          <p:nvPr/>
        </p:nvGrpSpPr>
        <p:grpSpPr>
          <a:xfrm>
            <a:off x="0" y="678038"/>
            <a:ext cx="4468424" cy="3898777"/>
            <a:chOff x="0" y="678038"/>
            <a:chExt cx="4468424" cy="3898777"/>
          </a:xfrm>
        </p:grpSpPr>
        <p:pic>
          <p:nvPicPr>
            <p:cNvPr id="145" name="Google Shape;145;p15"/>
            <p:cNvPicPr preferRelativeResize="0"/>
            <p:nvPr/>
          </p:nvPicPr>
          <p:blipFill rotWithShape="1">
            <a:blip r:embed="rId3">
              <a:alphaModFix/>
            </a:blip>
            <a:srcRect b="0" l="0" r="0" t="0"/>
            <a:stretch/>
          </p:blipFill>
          <p:spPr>
            <a:xfrm>
              <a:off x="0" y="678038"/>
              <a:ext cx="4468424" cy="3787422"/>
            </a:xfrm>
            <a:prstGeom prst="rect">
              <a:avLst/>
            </a:prstGeom>
            <a:noFill/>
            <a:ln>
              <a:noFill/>
            </a:ln>
          </p:spPr>
        </p:pic>
        <p:sp>
          <p:nvSpPr>
            <p:cNvPr id="146" name="Google Shape;146;p15"/>
            <p:cNvSpPr/>
            <p:nvPr/>
          </p:nvSpPr>
          <p:spPr>
            <a:xfrm>
              <a:off x="174499" y="4393935"/>
              <a:ext cx="2404110" cy="182880"/>
            </a:xfrm>
            <a:custGeom>
              <a:rect b="b" l="l" r="r" t="t"/>
              <a:pathLst>
                <a:path extrusionOk="0" h="182879" w="2404110">
                  <a:moveTo>
                    <a:pt x="2404095" y="182880"/>
                  </a:moveTo>
                  <a:lnTo>
                    <a:pt x="0" y="182880"/>
                  </a:lnTo>
                  <a:lnTo>
                    <a:pt x="0" y="0"/>
                  </a:lnTo>
                  <a:lnTo>
                    <a:pt x="2404095" y="0"/>
                  </a:lnTo>
                  <a:lnTo>
                    <a:pt x="2404095" y="18288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pic>
        <p:nvPicPr>
          <p:cNvPr id="147" name="Google Shape;147;p15"/>
          <p:cNvPicPr preferRelativeResize="0"/>
          <p:nvPr/>
        </p:nvPicPr>
        <p:blipFill rotWithShape="1">
          <a:blip r:embed="rId4">
            <a:alphaModFix/>
          </a:blip>
          <a:srcRect b="0" l="0" r="0" t="0"/>
          <a:stretch/>
        </p:blipFill>
        <p:spPr>
          <a:xfrm>
            <a:off x="4650575" y="846324"/>
            <a:ext cx="4318400" cy="3480749"/>
          </a:xfrm>
          <a:prstGeom prst="rect">
            <a:avLst/>
          </a:prstGeom>
          <a:noFill/>
          <a:ln>
            <a:noFill/>
          </a:ln>
        </p:spPr>
      </p:pic>
      <p:sp>
        <p:nvSpPr>
          <p:cNvPr id="148" name="Google Shape;148;p15"/>
          <p:cNvSpPr txBox="1"/>
          <p:nvPr/>
        </p:nvSpPr>
        <p:spPr>
          <a:xfrm>
            <a:off x="161799" y="4375139"/>
            <a:ext cx="2426970" cy="208279"/>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1200">
                <a:solidFill>
                  <a:srgbClr val="3C78D8"/>
                </a:solidFill>
                <a:latin typeface="Roboto"/>
                <a:ea typeface="Roboto"/>
                <a:cs typeface="Roboto"/>
                <a:sym typeface="Roboto"/>
              </a:rPr>
              <a:t>Here we can see most sold product</a:t>
            </a:r>
            <a:endParaRPr sz="1200">
              <a:latin typeface="Roboto"/>
              <a:ea typeface="Roboto"/>
              <a:cs typeface="Roboto"/>
              <a:sym typeface="Roboto"/>
            </a:endParaRPr>
          </a:p>
        </p:txBody>
      </p:sp>
      <p:sp>
        <p:nvSpPr>
          <p:cNvPr id="149" name="Google Shape;149;p15"/>
          <p:cNvSpPr txBox="1"/>
          <p:nvPr/>
        </p:nvSpPr>
        <p:spPr>
          <a:xfrm>
            <a:off x="161799" y="4558019"/>
            <a:ext cx="2606040" cy="57404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b="1" lang="en-US" sz="1200">
                <a:solidFill>
                  <a:srgbClr val="3C78D8"/>
                </a:solidFill>
                <a:latin typeface="Roboto"/>
                <a:ea typeface="Roboto"/>
                <a:cs typeface="Roboto"/>
                <a:sym typeface="Roboto"/>
              </a:rPr>
              <a:t>product is Paper craft, little birdie and  least sold product is lunch bad red  retrospot</a:t>
            </a:r>
            <a:endParaRPr sz="1200">
              <a:latin typeface="Roboto"/>
              <a:ea typeface="Roboto"/>
              <a:cs typeface="Roboto"/>
              <a:sym typeface="Roboto"/>
            </a:endParaRPr>
          </a:p>
        </p:txBody>
      </p:sp>
      <p:sp>
        <p:nvSpPr>
          <p:cNvPr id="150" name="Google Shape;150;p15"/>
          <p:cNvSpPr txBox="1"/>
          <p:nvPr/>
        </p:nvSpPr>
        <p:spPr>
          <a:xfrm>
            <a:off x="4485475" y="4306847"/>
            <a:ext cx="4329430" cy="656590"/>
          </a:xfrm>
          <a:prstGeom prst="rect">
            <a:avLst/>
          </a:prstGeom>
          <a:noFill/>
          <a:ln>
            <a:noFill/>
          </a:ln>
        </p:spPr>
        <p:txBody>
          <a:bodyPr anchorCtr="0" anchor="t" bIns="0" lIns="0" spcFirstLastPara="1" rIns="0" wrap="square" tIns="12700">
            <a:spAutoFit/>
          </a:bodyPr>
          <a:lstStyle/>
          <a:p>
            <a:pPr indent="-320675" lvl="0" marL="332740" marR="5080" rtl="0" algn="l">
              <a:lnSpc>
                <a:spcPct val="114999"/>
              </a:lnSpc>
              <a:spcBef>
                <a:spcPts val="0"/>
              </a:spcBef>
              <a:spcAft>
                <a:spcPts val="0"/>
              </a:spcAft>
              <a:buClr>
                <a:srgbClr val="3C78D8"/>
              </a:buClr>
              <a:buSzPts val="1200"/>
              <a:buFont typeface="Arial"/>
              <a:buChar char="●"/>
            </a:pPr>
            <a:r>
              <a:rPr b="1" lang="en-US" sz="1200">
                <a:solidFill>
                  <a:srgbClr val="3C78D8"/>
                </a:solidFill>
                <a:latin typeface="Roboto"/>
                <a:ea typeface="Roboto"/>
                <a:cs typeface="Roboto"/>
                <a:sym typeface="Roboto"/>
              </a:rPr>
              <a:t>Here we can see most revenue generated product is Paper  craft, little birdie and least revenue generated product is  jumbo bag pink polkadot.</a:t>
            </a:r>
            <a:endParaRPr sz="12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384724" y="154251"/>
            <a:ext cx="8374550" cy="130556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lang="en-US"/>
              <a:t>Highest quantity of products purchased by  customer and Customers who buy often but  spend very little:</a:t>
            </a:r>
            <a:endParaRPr/>
          </a:p>
        </p:txBody>
      </p:sp>
      <p:pic>
        <p:nvPicPr>
          <p:cNvPr id="156" name="Google Shape;156;p16"/>
          <p:cNvPicPr preferRelativeResize="0"/>
          <p:nvPr/>
        </p:nvPicPr>
        <p:blipFill rotWithShape="1">
          <a:blip r:embed="rId3">
            <a:alphaModFix/>
          </a:blip>
          <a:srcRect b="0" l="0" r="0" t="0"/>
          <a:stretch/>
        </p:blipFill>
        <p:spPr>
          <a:xfrm>
            <a:off x="162175" y="1580724"/>
            <a:ext cx="4467473" cy="2743198"/>
          </a:xfrm>
          <a:prstGeom prst="rect">
            <a:avLst/>
          </a:prstGeom>
          <a:noFill/>
          <a:ln>
            <a:noFill/>
          </a:ln>
        </p:spPr>
      </p:pic>
      <p:pic>
        <p:nvPicPr>
          <p:cNvPr id="157" name="Google Shape;157;p16"/>
          <p:cNvPicPr preferRelativeResize="0"/>
          <p:nvPr/>
        </p:nvPicPr>
        <p:blipFill rotWithShape="1">
          <a:blip r:embed="rId4">
            <a:alphaModFix/>
          </a:blip>
          <a:srcRect b="0" l="0" r="0" t="0"/>
          <a:stretch/>
        </p:blipFill>
        <p:spPr>
          <a:xfrm>
            <a:off x="4716398" y="1273100"/>
            <a:ext cx="4157648" cy="2743199"/>
          </a:xfrm>
          <a:prstGeom prst="rect">
            <a:avLst/>
          </a:prstGeom>
          <a:noFill/>
          <a:ln>
            <a:noFill/>
          </a:ln>
        </p:spPr>
      </p:pic>
      <p:sp>
        <p:nvSpPr>
          <p:cNvPr id="158" name="Google Shape;158;p16"/>
          <p:cNvSpPr txBox="1"/>
          <p:nvPr/>
        </p:nvSpPr>
        <p:spPr>
          <a:xfrm>
            <a:off x="594299" y="4388896"/>
            <a:ext cx="2460625" cy="656590"/>
          </a:xfrm>
          <a:prstGeom prst="rect">
            <a:avLst/>
          </a:prstGeom>
          <a:noFill/>
          <a:ln>
            <a:noFill/>
          </a:ln>
        </p:spPr>
        <p:txBody>
          <a:bodyPr anchorCtr="0" anchor="t" bIns="0" lIns="0" spcFirstLastPara="1" rIns="0" wrap="square" tIns="12700">
            <a:spAutoFit/>
          </a:bodyPr>
          <a:lstStyle/>
          <a:p>
            <a:pPr indent="-320675" lvl="0" marL="332740" marR="5080" rtl="0" algn="l">
              <a:lnSpc>
                <a:spcPct val="114999"/>
              </a:lnSpc>
              <a:spcBef>
                <a:spcPts val="0"/>
              </a:spcBef>
              <a:spcAft>
                <a:spcPts val="0"/>
              </a:spcAft>
              <a:buClr>
                <a:srgbClr val="3C78D8"/>
              </a:buClr>
              <a:buSzPts val="1200"/>
              <a:buFont typeface="Arial"/>
              <a:buChar char="●"/>
            </a:pPr>
            <a:r>
              <a:rPr b="1" lang="en-US" sz="1200">
                <a:solidFill>
                  <a:srgbClr val="3C78D8"/>
                </a:solidFill>
                <a:latin typeface="Roboto"/>
                <a:ea typeface="Roboto"/>
                <a:cs typeface="Roboto"/>
                <a:sym typeface="Roboto"/>
              </a:rPr>
              <a:t>Above are the customer id who  purchased highest quantity of  products.</a:t>
            </a:r>
            <a:endParaRPr sz="1200">
              <a:latin typeface="Roboto"/>
              <a:ea typeface="Roboto"/>
              <a:cs typeface="Roboto"/>
              <a:sym typeface="Roboto"/>
            </a:endParaRPr>
          </a:p>
        </p:txBody>
      </p:sp>
      <p:sp>
        <p:nvSpPr>
          <p:cNvPr id="159" name="Google Shape;159;p16"/>
          <p:cNvSpPr txBox="1"/>
          <p:nvPr/>
        </p:nvSpPr>
        <p:spPr>
          <a:xfrm>
            <a:off x="5002199" y="4296588"/>
            <a:ext cx="3758565" cy="39116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b="1" lang="en-US" sz="1200">
                <a:solidFill>
                  <a:srgbClr val="3C78D8"/>
                </a:solidFill>
                <a:latin typeface="Roboto"/>
                <a:ea typeface="Roboto"/>
                <a:cs typeface="Roboto"/>
                <a:sym typeface="Roboto"/>
              </a:rPr>
              <a:t>Above we can see Customers who buy often, but spent  little</a:t>
            </a:r>
            <a:endParaRPr sz="12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7"/>
          <p:cNvSpPr txBox="1"/>
          <p:nvPr>
            <p:ph type="title"/>
          </p:nvPr>
        </p:nvSpPr>
        <p:spPr>
          <a:xfrm>
            <a:off x="384724" y="405450"/>
            <a:ext cx="3580765"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Customers category:</a:t>
            </a:r>
            <a:endParaRPr/>
          </a:p>
        </p:txBody>
      </p:sp>
      <p:pic>
        <p:nvPicPr>
          <p:cNvPr id="165" name="Google Shape;165;p17"/>
          <p:cNvPicPr preferRelativeResize="0"/>
          <p:nvPr/>
        </p:nvPicPr>
        <p:blipFill rotWithShape="1">
          <a:blip r:embed="rId3">
            <a:alphaModFix/>
          </a:blip>
          <a:srcRect b="0" l="0" r="0" t="0"/>
          <a:stretch/>
        </p:blipFill>
        <p:spPr>
          <a:xfrm>
            <a:off x="52399" y="1318025"/>
            <a:ext cx="4126699" cy="3343273"/>
          </a:xfrm>
          <a:prstGeom prst="rect">
            <a:avLst/>
          </a:prstGeom>
          <a:noFill/>
          <a:ln>
            <a:noFill/>
          </a:ln>
        </p:spPr>
      </p:pic>
      <p:pic>
        <p:nvPicPr>
          <p:cNvPr id="166" name="Google Shape;166;p17"/>
          <p:cNvPicPr preferRelativeResize="0"/>
          <p:nvPr/>
        </p:nvPicPr>
        <p:blipFill rotWithShape="1">
          <a:blip r:embed="rId4">
            <a:alphaModFix/>
          </a:blip>
          <a:srcRect b="0" l="0" r="0" t="0"/>
          <a:stretch/>
        </p:blipFill>
        <p:spPr>
          <a:xfrm>
            <a:off x="4456698" y="679450"/>
            <a:ext cx="4468398" cy="3219448"/>
          </a:xfrm>
          <a:prstGeom prst="rect">
            <a:avLst/>
          </a:prstGeom>
          <a:noFill/>
          <a:ln>
            <a:noFill/>
          </a:ln>
        </p:spPr>
      </p:pic>
      <p:sp>
        <p:nvSpPr>
          <p:cNvPr id="167" name="Google Shape;167;p17"/>
          <p:cNvSpPr txBox="1"/>
          <p:nvPr/>
        </p:nvSpPr>
        <p:spPr>
          <a:xfrm>
            <a:off x="5097949" y="4223697"/>
            <a:ext cx="2708910" cy="446405"/>
          </a:xfrm>
          <a:prstGeom prst="rect">
            <a:avLst/>
          </a:prstGeom>
          <a:noFill/>
          <a:ln>
            <a:noFill/>
          </a:ln>
        </p:spPr>
        <p:txBody>
          <a:bodyPr anchorCtr="0" anchor="t" bIns="0" lIns="0" spcFirstLastPara="1" rIns="0" wrap="square" tIns="12700">
            <a:spAutoFit/>
          </a:bodyPr>
          <a:lstStyle/>
          <a:p>
            <a:pPr indent="-320675" lvl="0" marL="332740" marR="5080" rtl="0" algn="l">
              <a:lnSpc>
                <a:spcPct val="114999"/>
              </a:lnSpc>
              <a:spcBef>
                <a:spcPts val="0"/>
              </a:spcBef>
              <a:spcAft>
                <a:spcPts val="0"/>
              </a:spcAft>
              <a:buClr>
                <a:srgbClr val="3C78D8"/>
              </a:buClr>
              <a:buSzPts val="1200"/>
              <a:buFont typeface="Arial"/>
              <a:buChar char="●"/>
            </a:pPr>
            <a:r>
              <a:rPr b="1" lang="en-US" sz="1200">
                <a:solidFill>
                  <a:srgbClr val="3C78D8"/>
                </a:solidFill>
                <a:latin typeface="Roboto"/>
                <a:ea typeface="Roboto"/>
                <a:cs typeface="Roboto"/>
                <a:sym typeface="Roboto"/>
              </a:rPr>
              <a:t>Here we can see we have more no.  of bronze customers.</a:t>
            </a:r>
            <a:endParaRPr sz="1200">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8"/>
          <p:cNvSpPr txBox="1"/>
          <p:nvPr>
            <p:ph type="title"/>
          </p:nvPr>
        </p:nvSpPr>
        <p:spPr>
          <a:xfrm>
            <a:off x="384724" y="481650"/>
            <a:ext cx="5195570"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Most customers lost in month:</a:t>
            </a:r>
            <a:endParaRPr/>
          </a:p>
        </p:txBody>
      </p:sp>
      <p:pic>
        <p:nvPicPr>
          <p:cNvPr id="173" name="Google Shape;173;p18"/>
          <p:cNvPicPr preferRelativeResize="0"/>
          <p:nvPr/>
        </p:nvPicPr>
        <p:blipFill rotWithShape="1">
          <a:blip r:embed="rId3">
            <a:alphaModFix/>
          </a:blip>
          <a:srcRect b="0" l="0" r="0" t="0"/>
          <a:stretch/>
        </p:blipFill>
        <p:spPr>
          <a:xfrm>
            <a:off x="621500" y="1250950"/>
            <a:ext cx="7865274" cy="3219448"/>
          </a:xfrm>
          <a:prstGeom prst="rect">
            <a:avLst/>
          </a:prstGeom>
          <a:noFill/>
          <a:ln>
            <a:noFill/>
          </a:ln>
        </p:spPr>
      </p:pic>
      <p:sp>
        <p:nvSpPr>
          <p:cNvPr id="174" name="Google Shape;174;p18"/>
          <p:cNvSpPr txBox="1"/>
          <p:nvPr/>
        </p:nvSpPr>
        <p:spPr>
          <a:xfrm>
            <a:off x="893325" y="4509900"/>
            <a:ext cx="7944300" cy="409800"/>
          </a:xfrm>
          <a:prstGeom prst="rect">
            <a:avLst/>
          </a:prstGeom>
          <a:noFill/>
          <a:ln>
            <a:noFill/>
          </a:ln>
        </p:spPr>
        <p:txBody>
          <a:bodyPr anchorCtr="0" anchor="t" bIns="0" lIns="0" spcFirstLastPara="1" rIns="0" wrap="square" tIns="12700">
            <a:spAutoFit/>
          </a:bodyPr>
          <a:lstStyle/>
          <a:p>
            <a:pPr indent="-320675" lvl="0" marL="332740" marR="5080" rtl="0" algn="l">
              <a:lnSpc>
                <a:spcPct val="114999"/>
              </a:lnSpc>
              <a:spcBef>
                <a:spcPts val="0"/>
              </a:spcBef>
              <a:spcAft>
                <a:spcPts val="0"/>
              </a:spcAft>
              <a:buClr>
                <a:srgbClr val="3C78D8"/>
              </a:buClr>
              <a:buSzPts val="1200"/>
              <a:buFont typeface="Arial"/>
              <a:buChar char="●"/>
            </a:pPr>
            <a:r>
              <a:rPr b="1" lang="en-US" sz="1200">
                <a:solidFill>
                  <a:srgbClr val="3C78D8"/>
                </a:solidFill>
                <a:latin typeface="Roboto"/>
                <a:ea typeface="Roboto"/>
                <a:cs typeface="Roboto"/>
                <a:sym typeface="Roboto"/>
              </a:rPr>
              <a:t>We can observe that very number of customers are lost visiting the store.  At the end of the year many customers are lost.</a:t>
            </a:r>
            <a:endParaRPr sz="1200">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9"/>
          <p:cNvSpPr txBox="1"/>
          <p:nvPr>
            <p:ph type="title"/>
          </p:nvPr>
        </p:nvSpPr>
        <p:spPr>
          <a:xfrm>
            <a:off x="384724" y="481650"/>
            <a:ext cx="8053705"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Recency, Frequency and Monetary Value score:</a:t>
            </a:r>
            <a:endParaRPr/>
          </a:p>
        </p:txBody>
      </p:sp>
      <p:pic>
        <p:nvPicPr>
          <p:cNvPr id="180" name="Google Shape;180;p19"/>
          <p:cNvPicPr preferRelativeResize="0"/>
          <p:nvPr/>
        </p:nvPicPr>
        <p:blipFill rotWithShape="1">
          <a:blip r:embed="rId3">
            <a:alphaModFix/>
          </a:blip>
          <a:srcRect b="0" l="0" r="0" t="0"/>
          <a:stretch/>
        </p:blipFill>
        <p:spPr>
          <a:xfrm>
            <a:off x="450050" y="1452824"/>
            <a:ext cx="3879073" cy="2128858"/>
          </a:xfrm>
          <a:prstGeom prst="rect">
            <a:avLst/>
          </a:prstGeom>
          <a:noFill/>
          <a:ln>
            <a:noFill/>
          </a:ln>
        </p:spPr>
      </p:pic>
      <p:pic>
        <p:nvPicPr>
          <p:cNvPr id="181" name="Google Shape;181;p19"/>
          <p:cNvPicPr preferRelativeResize="0"/>
          <p:nvPr/>
        </p:nvPicPr>
        <p:blipFill rotWithShape="1">
          <a:blip r:embed="rId4">
            <a:alphaModFix/>
          </a:blip>
          <a:srcRect b="0" l="0" r="0" t="0"/>
          <a:stretch/>
        </p:blipFill>
        <p:spPr>
          <a:xfrm>
            <a:off x="4377300" y="1611956"/>
            <a:ext cx="3983174" cy="181059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2"/>
          <p:cNvSpPr txBox="1"/>
          <p:nvPr>
            <p:ph type="title"/>
          </p:nvPr>
        </p:nvSpPr>
        <p:spPr>
          <a:xfrm>
            <a:off x="384724" y="481650"/>
            <a:ext cx="3376295"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Problem Statement:</a:t>
            </a:r>
            <a:endParaRPr/>
          </a:p>
        </p:txBody>
      </p:sp>
      <p:sp>
        <p:nvSpPr>
          <p:cNvPr id="52" name="Google Shape;52;p2"/>
          <p:cNvSpPr txBox="1"/>
          <p:nvPr>
            <p:ph idx="1" type="body"/>
          </p:nvPr>
        </p:nvSpPr>
        <p:spPr>
          <a:xfrm>
            <a:off x="384724" y="1130125"/>
            <a:ext cx="8374550" cy="1076960"/>
          </a:xfrm>
          <a:prstGeom prst="rect">
            <a:avLst/>
          </a:prstGeom>
          <a:noFill/>
          <a:ln>
            <a:noFill/>
          </a:ln>
        </p:spPr>
        <p:txBody>
          <a:bodyPr anchorCtr="0" anchor="t" bIns="0" lIns="0" spcFirstLastPara="1" rIns="0" wrap="square" tIns="12700">
            <a:spAutoFit/>
          </a:bodyPr>
          <a:lstStyle/>
          <a:p>
            <a:pPr indent="0" lvl="0" marL="12700" marR="143510" rtl="0" algn="l">
              <a:lnSpc>
                <a:spcPct val="114999"/>
              </a:lnSpc>
              <a:spcBef>
                <a:spcPts val="0"/>
              </a:spcBef>
              <a:spcAft>
                <a:spcPts val="0"/>
              </a:spcAft>
              <a:buNone/>
            </a:pPr>
            <a:r>
              <a:rPr lang="en-US"/>
              <a:t>In this project, your task is to identify major customer segments on a transnational data set  which contains all the transactions occurring between 01/12/2010 and 09/12/2011 for a</a:t>
            </a:r>
            <a:endParaRPr/>
          </a:p>
          <a:p>
            <a:pPr indent="0" lvl="0" marL="12700" marR="5080" rtl="0" algn="l">
              <a:lnSpc>
                <a:spcPct val="114999"/>
              </a:lnSpc>
              <a:spcBef>
                <a:spcPts val="0"/>
              </a:spcBef>
              <a:spcAft>
                <a:spcPts val="0"/>
              </a:spcAft>
              <a:buNone/>
            </a:pPr>
            <a:r>
              <a:rPr lang="en-US"/>
              <a:t>UK-based and registered non-store online retail.The company mainly sells unique all-occasion  gifts. Many customers of the company are wholesalers.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0"/>
          <p:cNvSpPr txBox="1"/>
          <p:nvPr>
            <p:ph type="title"/>
          </p:nvPr>
        </p:nvSpPr>
        <p:spPr>
          <a:xfrm>
            <a:off x="384750" y="68000"/>
            <a:ext cx="6106160"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Before and after log transformation:</a:t>
            </a:r>
            <a:endParaRPr/>
          </a:p>
        </p:txBody>
      </p:sp>
      <p:grpSp>
        <p:nvGrpSpPr>
          <p:cNvPr id="187" name="Google Shape;187;p20"/>
          <p:cNvGrpSpPr/>
          <p:nvPr/>
        </p:nvGrpSpPr>
        <p:grpSpPr>
          <a:xfrm>
            <a:off x="4437800" y="628425"/>
            <a:ext cx="4423173" cy="4149855"/>
            <a:chOff x="4437800" y="628425"/>
            <a:chExt cx="4423173" cy="4149855"/>
          </a:xfrm>
        </p:grpSpPr>
        <p:pic>
          <p:nvPicPr>
            <p:cNvPr id="188" name="Google Shape;188;p20"/>
            <p:cNvPicPr preferRelativeResize="0"/>
            <p:nvPr/>
          </p:nvPicPr>
          <p:blipFill rotWithShape="1">
            <a:blip r:embed="rId3">
              <a:alphaModFix/>
            </a:blip>
            <a:srcRect b="0" l="0" r="0" t="0"/>
            <a:stretch/>
          </p:blipFill>
          <p:spPr>
            <a:xfrm>
              <a:off x="4437800" y="628425"/>
              <a:ext cx="4423173" cy="4066049"/>
            </a:xfrm>
            <a:prstGeom prst="rect">
              <a:avLst/>
            </a:prstGeom>
            <a:noFill/>
            <a:ln>
              <a:noFill/>
            </a:ln>
          </p:spPr>
        </p:pic>
        <p:sp>
          <p:nvSpPr>
            <p:cNvPr id="189" name="Google Shape;189;p20"/>
            <p:cNvSpPr/>
            <p:nvPr/>
          </p:nvSpPr>
          <p:spPr>
            <a:xfrm>
              <a:off x="4941972" y="4595400"/>
              <a:ext cx="3561079" cy="182880"/>
            </a:xfrm>
            <a:custGeom>
              <a:rect b="b" l="l" r="r" t="t"/>
              <a:pathLst>
                <a:path extrusionOk="0" h="182879" w="3561079">
                  <a:moveTo>
                    <a:pt x="3560712" y="182879"/>
                  </a:moveTo>
                  <a:lnTo>
                    <a:pt x="0" y="182879"/>
                  </a:lnTo>
                  <a:lnTo>
                    <a:pt x="0" y="0"/>
                  </a:lnTo>
                  <a:lnTo>
                    <a:pt x="3560712" y="0"/>
                  </a:lnTo>
                  <a:lnTo>
                    <a:pt x="3560712" y="182879"/>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pic>
        <p:nvPicPr>
          <p:cNvPr id="190" name="Google Shape;190;p20"/>
          <p:cNvPicPr preferRelativeResize="0"/>
          <p:nvPr/>
        </p:nvPicPr>
        <p:blipFill rotWithShape="1">
          <a:blip r:embed="rId4">
            <a:alphaModFix/>
          </a:blip>
          <a:srcRect b="0" l="0" r="0" t="0"/>
          <a:stretch/>
        </p:blipFill>
        <p:spPr>
          <a:xfrm>
            <a:off x="116150" y="538725"/>
            <a:ext cx="4158874" cy="4066049"/>
          </a:xfrm>
          <a:prstGeom prst="rect">
            <a:avLst/>
          </a:prstGeom>
          <a:noFill/>
          <a:ln>
            <a:noFill/>
          </a:ln>
        </p:spPr>
      </p:pic>
      <p:sp>
        <p:nvSpPr>
          <p:cNvPr id="191" name="Google Shape;191;p20"/>
          <p:cNvSpPr txBox="1"/>
          <p:nvPr/>
        </p:nvSpPr>
        <p:spPr>
          <a:xfrm>
            <a:off x="134275" y="4761404"/>
            <a:ext cx="3831590" cy="208279"/>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200">
                <a:solidFill>
                  <a:srgbClr val="212121"/>
                </a:solidFill>
                <a:latin typeface="Roboto"/>
                <a:ea typeface="Roboto"/>
                <a:cs typeface="Roboto"/>
                <a:sym typeface="Roboto"/>
              </a:rPr>
              <a:t>Above we can see all the 3 graphs are positively skewed.</a:t>
            </a:r>
            <a:endParaRPr sz="1200">
              <a:latin typeface="Roboto"/>
              <a:ea typeface="Roboto"/>
              <a:cs typeface="Roboto"/>
              <a:sym typeface="Roboto"/>
            </a:endParaRPr>
          </a:p>
        </p:txBody>
      </p:sp>
      <p:sp>
        <p:nvSpPr>
          <p:cNvPr id="192" name="Google Shape;192;p20"/>
          <p:cNvSpPr txBox="1"/>
          <p:nvPr/>
        </p:nvSpPr>
        <p:spPr>
          <a:xfrm>
            <a:off x="4966915" y="4576604"/>
            <a:ext cx="3538854" cy="208279"/>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200">
                <a:solidFill>
                  <a:srgbClr val="212121"/>
                </a:solidFill>
                <a:latin typeface="Roboto"/>
                <a:ea typeface="Roboto"/>
                <a:cs typeface="Roboto"/>
                <a:sym typeface="Roboto"/>
              </a:rPr>
              <a:t>after log transformation we can see data is normally</a:t>
            </a:r>
            <a:endParaRPr sz="1200">
              <a:latin typeface="Roboto"/>
              <a:ea typeface="Roboto"/>
              <a:cs typeface="Roboto"/>
              <a:sym typeface="Roboto"/>
            </a:endParaRPr>
          </a:p>
        </p:txBody>
      </p:sp>
      <p:sp>
        <p:nvSpPr>
          <p:cNvPr id="193" name="Google Shape;193;p20"/>
          <p:cNvSpPr txBox="1"/>
          <p:nvPr/>
        </p:nvSpPr>
        <p:spPr>
          <a:xfrm>
            <a:off x="4929271" y="4759484"/>
            <a:ext cx="2170430" cy="208279"/>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200">
                <a:solidFill>
                  <a:srgbClr val="212121"/>
                </a:solidFill>
                <a:latin typeface="Roboto"/>
                <a:ea typeface="Roboto"/>
                <a:cs typeface="Roboto"/>
                <a:sym typeface="Roboto"/>
              </a:rPr>
              <a:t>distributed(normal distribution).</a:t>
            </a:r>
            <a:endParaRPr sz="1200">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type="title"/>
          </p:nvPr>
        </p:nvSpPr>
        <p:spPr>
          <a:xfrm>
            <a:off x="439199" y="274600"/>
            <a:ext cx="4164900" cy="443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Finding Optimal Cluster:</a:t>
            </a:r>
            <a:endParaRPr/>
          </a:p>
        </p:txBody>
      </p:sp>
      <p:pic>
        <p:nvPicPr>
          <p:cNvPr id="199" name="Google Shape;199;p21"/>
          <p:cNvPicPr preferRelativeResize="0"/>
          <p:nvPr/>
        </p:nvPicPr>
        <p:blipFill rotWithShape="1">
          <a:blip r:embed="rId3">
            <a:alphaModFix/>
          </a:blip>
          <a:srcRect b="0" l="0" r="0" t="0"/>
          <a:stretch/>
        </p:blipFill>
        <p:spPr>
          <a:xfrm>
            <a:off x="1538288" y="898750"/>
            <a:ext cx="6067423" cy="3487348"/>
          </a:xfrm>
          <a:prstGeom prst="rect">
            <a:avLst/>
          </a:prstGeom>
          <a:noFill/>
          <a:ln>
            <a:noFill/>
          </a:ln>
        </p:spPr>
      </p:pic>
      <p:sp>
        <p:nvSpPr>
          <p:cNvPr id="200" name="Google Shape;200;p21"/>
          <p:cNvSpPr txBox="1"/>
          <p:nvPr/>
        </p:nvSpPr>
        <p:spPr>
          <a:xfrm>
            <a:off x="200525" y="4566539"/>
            <a:ext cx="8442900" cy="38220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b="1" lang="en-US" sz="1200">
                <a:solidFill>
                  <a:srgbClr val="3C78D8"/>
                </a:solidFill>
                <a:latin typeface="Roboto"/>
                <a:ea typeface="Roboto"/>
                <a:cs typeface="Roboto"/>
                <a:sym typeface="Roboto"/>
              </a:rPr>
              <a:t>Based on the inertia and silhouette score, the optimal number of cluster is 3. However, during the implemention of KMeans,  cluster of 3, 4, and 5 will be tested to experiment which cluster makes most business sense.</a:t>
            </a:r>
            <a:endParaRPr sz="1200">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2"/>
          <p:cNvSpPr txBox="1"/>
          <p:nvPr/>
        </p:nvSpPr>
        <p:spPr>
          <a:xfrm>
            <a:off x="384724" y="261401"/>
            <a:ext cx="2098040" cy="4521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2800">
                <a:solidFill>
                  <a:srgbClr val="CC0000"/>
                </a:solidFill>
                <a:latin typeface="Arial"/>
                <a:ea typeface="Arial"/>
                <a:cs typeface="Arial"/>
                <a:sym typeface="Arial"/>
              </a:rPr>
              <a:t>Model used:</a:t>
            </a:r>
            <a:endParaRPr sz="2800">
              <a:latin typeface="Arial"/>
              <a:ea typeface="Arial"/>
              <a:cs typeface="Arial"/>
              <a:sym typeface="Arial"/>
            </a:endParaRPr>
          </a:p>
        </p:txBody>
      </p:sp>
      <p:sp>
        <p:nvSpPr>
          <p:cNvPr id="206" name="Google Shape;206;p22"/>
          <p:cNvSpPr txBox="1"/>
          <p:nvPr/>
        </p:nvSpPr>
        <p:spPr>
          <a:xfrm>
            <a:off x="384724" y="979011"/>
            <a:ext cx="2461895" cy="2997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800">
                <a:solidFill>
                  <a:srgbClr val="134F5C"/>
                </a:solidFill>
                <a:latin typeface="MS PGothic"/>
                <a:ea typeface="MS PGothic"/>
                <a:cs typeface="MS PGothic"/>
                <a:sym typeface="MS PGothic"/>
              </a:rPr>
              <a:t>★	</a:t>
            </a:r>
            <a:r>
              <a:rPr lang="en-US" sz="1800">
                <a:solidFill>
                  <a:srgbClr val="134F5C"/>
                </a:solidFill>
                <a:latin typeface="Arial"/>
                <a:ea typeface="Arial"/>
                <a:cs typeface="Arial"/>
                <a:sym typeface="Arial"/>
              </a:rPr>
              <a:t>KMeans Clustering:</a:t>
            </a:r>
            <a:endParaRPr sz="1800">
              <a:latin typeface="Arial"/>
              <a:ea typeface="Arial"/>
              <a:cs typeface="Arial"/>
              <a:sym typeface="Arial"/>
            </a:endParaRPr>
          </a:p>
        </p:txBody>
      </p:sp>
      <p:pic>
        <p:nvPicPr>
          <p:cNvPr id="207" name="Google Shape;207;p22"/>
          <p:cNvPicPr preferRelativeResize="0"/>
          <p:nvPr/>
        </p:nvPicPr>
        <p:blipFill rotWithShape="1">
          <a:blip r:embed="rId3">
            <a:alphaModFix/>
          </a:blip>
          <a:srcRect b="0" l="0" r="0" t="0"/>
          <a:stretch/>
        </p:blipFill>
        <p:spPr>
          <a:xfrm>
            <a:off x="97375" y="1457325"/>
            <a:ext cx="4553198" cy="3461149"/>
          </a:xfrm>
          <a:prstGeom prst="rect">
            <a:avLst/>
          </a:prstGeom>
          <a:noFill/>
          <a:ln>
            <a:noFill/>
          </a:ln>
        </p:spPr>
      </p:pic>
      <p:pic>
        <p:nvPicPr>
          <p:cNvPr id="208" name="Google Shape;208;p22"/>
          <p:cNvPicPr preferRelativeResize="0"/>
          <p:nvPr/>
        </p:nvPicPr>
        <p:blipFill rotWithShape="1">
          <a:blip r:embed="rId4">
            <a:alphaModFix/>
          </a:blip>
          <a:srcRect b="0" l="0" r="0" t="0"/>
          <a:stretch/>
        </p:blipFill>
        <p:spPr>
          <a:xfrm>
            <a:off x="4907750" y="492923"/>
            <a:ext cx="3856424" cy="44255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3"/>
          <p:cNvSpPr txBox="1"/>
          <p:nvPr>
            <p:ph type="title"/>
          </p:nvPr>
        </p:nvSpPr>
        <p:spPr>
          <a:xfrm>
            <a:off x="384724" y="481650"/>
            <a:ext cx="7110095"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Classification models used for prediction:</a:t>
            </a:r>
            <a:endParaRPr/>
          </a:p>
        </p:txBody>
      </p:sp>
      <p:sp>
        <p:nvSpPr>
          <p:cNvPr id="214" name="Google Shape;214;p23"/>
          <p:cNvSpPr txBox="1"/>
          <p:nvPr/>
        </p:nvSpPr>
        <p:spPr>
          <a:xfrm>
            <a:off x="345841" y="1159713"/>
            <a:ext cx="8365490" cy="2839720"/>
          </a:xfrm>
          <a:prstGeom prst="rect">
            <a:avLst/>
          </a:prstGeom>
          <a:noFill/>
          <a:ln>
            <a:noFill/>
          </a:ln>
        </p:spPr>
        <p:txBody>
          <a:bodyPr anchorCtr="0" anchor="t" bIns="0" lIns="0" spcFirstLastPara="1" rIns="0" wrap="square" tIns="53975">
            <a:spAutoFit/>
          </a:bodyPr>
          <a:lstStyle/>
          <a:p>
            <a:pPr indent="-495933" lvl="0" marL="508000" marR="0" rtl="0" algn="l">
              <a:lnSpc>
                <a:spcPct val="100000"/>
              </a:lnSpc>
              <a:spcBef>
                <a:spcPts val="0"/>
              </a:spcBef>
              <a:spcAft>
                <a:spcPts val="0"/>
              </a:spcAft>
              <a:buClr>
                <a:srgbClr val="134F5C"/>
              </a:buClr>
              <a:buSzPts val="1800"/>
              <a:buFont typeface="Arial"/>
              <a:buAutoNum type="arabicPeriod"/>
            </a:pPr>
            <a:r>
              <a:rPr lang="en-US" sz="1800">
                <a:solidFill>
                  <a:srgbClr val="134F5C"/>
                </a:solidFill>
                <a:latin typeface="Arial"/>
                <a:ea typeface="Arial"/>
                <a:cs typeface="Arial"/>
                <a:sym typeface="Arial"/>
              </a:rPr>
              <a:t>Logistic Regression:</a:t>
            </a:r>
            <a:endParaRPr sz="1800">
              <a:latin typeface="Arial"/>
              <a:ea typeface="Arial"/>
              <a:cs typeface="Arial"/>
              <a:sym typeface="Arial"/>
            </a:endParaRPr>
          </a:p>
          <a:p>
            <a:pPr indent="-495933" lvl="0" marL="508000" marR="0" rtl="0" algn="l">
              <a:lnSpc>
                <a:spcPct val="100000"/>
              </a:lnSpc>
              <a:spcBef>
                <a:spcPts val="325"/>
              </a:spcBef>
              <a:spcAft>
                <a:spcPts val="0"/>
              </a:spcAft>
              <a:buClr>
                <a:srgbClr val="134F5C"/>
              </a:buClr>
              <a:buSzPts val="1800"/>
              <a:buFont typeface="Arial"/>
              <a:buAutoNum type="arabicPeriod"/>
            </a:pPr>
            <a:r>
              <a:rPr lang="en-US" sz="1800">
                <a:solidFill>
                  <a:srgbClr val="134F5C"/>
                </a:solidFill>
                <a:latin typeface="Arial"/>
                <a:ea typeface="Arial"/>
                <a:cs typeface="Arial"/>
                <a:sym typeface="Arial"/>
              </a:rPr>
              <a:t>Random Forest:</a:t>
            </a:r>
            <a:endParaRPr sz="1800">
              <a:latin typeface="Arial"/>
              <a:ea typeface="Arial"/>
              <a:cs typeface="Arial"/>
              <a:sym typeface="Arial"/>
            </a:endParaRPr>
          </a:p>
          <a:p>
            <a:pPr indent="-495933" lvl="0" marL="508000" marR="0" rtl="0" algn="l">
              <a:lnSpc>
                <a:spcPct val="100000"/>
              </a:lnSpc>
              <a:spcBef>
                <a:spcPts val="325"/>
              </a:spcBef>
              <a:spcAft>
                <a:spcPts val="0"/>
              </a:spcAft>
              <a:buClr>
                <a:srgbClr val="134F5C"/>
              </a:buClr>
              <a:buSzPts val="1800"/>
              <a:buFont typeface="Arial"/>
              <a:buAutoNum type="arabicPeriod"/>
            </a:pPr>
            <a:r>
              <a:rPr lang="en-US" sz="1800">
                <a:solidFill>
                  <a:srgbClr val="134F5C"/>
                </a:solidFill>
                <a:latin typeface="Arial"/>
                <a:ea typeface="Arial"/>
                <a:cs typeface="Arial"/>
                <a:sym typeface="Arial"/>
              </a:rPr>
              <a:t>XGBoost:</a:t>
            </a:r>
            <a:endParaRPr sz="1800">
              <a:latin typeface="Arial"/>
              <a:ea typeface="Arial"/>
              <a:cs typeface="Arial"/>
              <a:sym typeface="Arial"/>
            </a:endParaRPr>
          </a:p>
          <a:p>
            <a:pPr indent="0" lvl="0" marL="0" marR="0" rtl="0" algn="l">
              <a:lnSpc>
                <a:spcPct val="100000"/>
              </a:lnSpc>
              <a:spcBef>
                <a:spcPts val="55"/>
              </a:spcBef>
              <a:spcAft>
                <a:spcPts val="0"/>
              </a:spcAft>
              <a:buNone/>
            </a:pPr>
            <a:r>
              <a:t/>
            </a:r>
            <a:endParaRPr sz="2500">
              <a:latin typeface="Arial"/>
              <a:ea typeface="Arial"/>
              <a:cs typeface="Arial"/>
              <a:sym typeface="Arial"/>
            </a:endParaRPr>
          </a:p>
          <a:p>
            <a:pPr indent="0" lvl="0" marL="114935" marR="0" rtl="0" algn="l">
              <a:lnSpc>
                <a:spcPct val="100000"/>
              </a:lnSpc>
              <a:spcBef>
                <a:spcPts val="0"/>
              </a:spcBef>
              <a:spcAft>
                <a:spcPts val="0"/>
              </a:spcAft>
              <a:buNone/>
            </a:pPr>
            <a:r>
              <a:rPr b="1" lang="en-US" sz="1800">
                <a:solidFill>
                  <a:srgbClr val="CC0000"/>
                </a:solidFill>
                <a:latin typeface="Arial"/>
                <a:ea typeface="Arial"/>
                <a:cs typeface="Arial"/>
                <a:sym typeface="Arial"/>
              </a:rPr>
              <a:t>Observation:</a:t>
            </a:r>
            <a:endParaRPr sz="1800">
              <a:latin typeface="Arial"/>
              <a:ea typeface="Arial"/>
              <a:cs typeface="Arial"/>
              <a:sym typeface="Arial"/>
            </a:endParaRPr>
          </a:p>
          <a:p>
            <a:pPr indent="0" lvl="0" marL="114935" marR="0" rtl="0" algn="l">
              <a:lnSpc>
                <a:spcPct val="100000"/>
              </a:lnSpc>
              <a:spcBef>
                <a:spcPts val="0"/>
              </a:spcBef>
              <a:spcAft>
                <a:spcPts val="0"/>
              </a:spcAft>
              <a:buNone/>
            </a:pPr>
            <a:r>
              <a:rPr lang="en-US" sz="1800">
                <a:solidFill>
                  <a:srgbClr val="134F5C"/>
                </a:solidFill>
                <a:latin typeface="Arial"/>
                <a:ea typeface="Arial"/>
                <a:cs typeface="Arial"/>
                <a:sym typeface="Arial"/>
              </a:rPr>
              <a:t>I’ve used logistic Regression at first but the score was bit less, after that I’ve used</a:t>
            </a:r>
            <a:endParaRPr sz="1800">
              <a:latin typeface="Arial"/>
              <a:ea typeface="Arial"/>
              <a:cs typeface="Arial"/>
              <a:sym typeface="Arial"/>
            </a:endParaRPr>
          </a:p>
          <a:p>
            <a:pPr indent="0" lvl="0" marL="51435" marR="5080" rtl="0" algn="l">
              <a:lnSpc>
                <a:spcPct val="114999"/>
              </a:lnSpc>
              <a:spcBef>
                <a:spcPts val="0"/>
              </a:spcBef>
              <a:spcAft>
                <a:spcPts val="0"/>
              </a:spcAft>
              <a:buNone/>
            </a:pPr>
            <a:r>
              <a:rPr lang="en-US" sz="1800">
                <a:solidFill>
                  <a:srgbClr val="134F5C"/>
                </a:solidFill>
                <a:latin typeface="Arial"/>
                <a:ea typeface="Arial"/>
                <a:cs typeface="Arial"/>
                <a:sym typeface="Arial"/>
              </a:rPr>
              <a:t>Tree based algorithm i.e. Random forest and XGBoost and with Random forest I  got highest score as compared to other two so, random forest is my optimal model  which can be used for further.</a:t>
            </a:r>
            <a:endParaRPr sz="1800">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384724" y="481650"/>
            <a:ext cx="3081020"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Evaluation Matrix:</a:t>
            </a:r>
            <a:endParaRPr/>
          </a:p>
        </p:txBody>
      </p:sp>
      <p:pic>
        <p:nvPicPr>
          <p:cNvPr id="220" name="Google Shape;220;p24"/>
          <p:cNvPicPr preferRelativeResize="0"/>
          <p:nvPr/>
        </p:nvPicPr>
        <p:blipFill rotWithShape="1">
          <a:blip r:embed="rId3">
            <a:alphaModFix/>
          </a:blip>
          <a:srcRect b="0" l="0" r="0" t="0"/>
          <a:stretch/>
        </p:blipFill>
        <p:spPr>
          <a:xfrm>
            <a:off x="257175" y="1933575"/>
            <a:ext cx="8610599" cy="129539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384724" y="479619"/>
            <a:ext cx="2058035" cy="51308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Challenges</a:t>
            </a:r>
            <a:r>
              <a:rPr lang="en-US" sz="3200"/>
              <a:t>:</a:t>
            </a:r>
            <a:endParaRPr sz="3200"/>
          </a:p>
        </p:txBody>
      </p:sp>
      <p:sp>
        <p:nvSpPr>
          <p:cNvPr id="226" name="Google Shape;226;p25"/>
          <p:cNvSpPr txBox="1"/>
          <p:nvPr/>
        </p:nvSpPr>
        <p:spPr>
          <a:xfrm>
            <a:off x="450838" y="1200989"/>
            <a:ext cx="7939405" cy="1246505"/>
          </a:xfrm>
          <a:prstGeom prst="rect">
            <a:avLst/>
          </a:prstGeom>
          <a:noFill/>
          <a:ln>
            <a:noFill/>
          </a:ln>
        </p:spPr>
        <p:txBody>
          <a:bodyPr anchorCtr="0" anchor="t" bIns="0" lIns="0" spcFirstLastPara="1" rIns="0" wrap="square" tIns="12700">
            <a:spAutoFit/>
          </a:bodyPr>
          <a:lstStyle/>
          <a:p>
            <a:pPr indent="-391160" lvl="0" marL="403225" marR="0" rtl="0" algn="l">
              <a:lnSpc>
                <a:spcPct val="100000"/>
              </a:lnSpc>
              <a:spcBef>
                <a:spcPts val="0"/>
              </a:spcBef>
              <a:spcAft>
                <a:spcPts val="0"/>
              </a:spcAft>
              <a:buClr>
                <a:srgbClr val="134F5C"/>
              </a:buClr>
              <a:buSzPts val="1800"/>
              <a:buFont typeface="Arial"/>
              <a:buChar char="●"/>
            </a:pPr>
            <a:r>
              <a:rPr lang="en-US" sz="1800">
                <a:solidFill>
                  <a:srgbClr val="134F5C"/>
                </a:solidFill>
                <a:latin typeface="Arial"/>
                <a:ea typeface="Arial"/>
                <a:cs typeface="Arial"/>
                <a:sym typeface="Arial"/>
              </a:rPr>
              <a:t>Loading dataset takes time.</a:t>
            </a:r>
            <a:endParaRPr sz="1800">
              <a:latin typeface="Arial"/>
              <a:ea typeface="Arial"/>
              <a:cs typeface="Arial"/>
              <a:sym typeface="Arial"/>
            </a:endParaRPr>
          </a:p>
          <a:p>
            <a:pPr indent="-391160" lvl="0" marL="403225" marR="0" rtl="0" algn="l">
              <a:lnSpc>
                <a:spcPct val="100000"/>
              </a:lnSpc>
              <a:spcBef>
                <a:spcPts val="0"/>
              </a:spcBef>
              <a:spcAft>
                <a:spcPts val="0"/>
              </a:spcAft>
              <a:buClr>
                <a:srgbClr val="134F5C"/>
              </a:buClr>
              <a:buSzPts val="1800"/>
              <a:buFont typeface="Arial"/>
              <a:buChar char="●"/>
            </a:pPr>
            <a:r>
              <a:rPr lang="en-US" sz="1800">
                <a:solidFill>
                  <a:srgbClr val="134F5C"/>
                </a:solidFill>
                <a:latin typeface="Arial"/>
                <a:ea typeface="Arial"/>
                <a:cs typeface="Arial"/>
                <a:sym typeface="Arial"/>
              </a:rPr>
              <a:t>As there were many null values present in data set it took time to clean the</a:t>
            </a:r>
            <a:endParaRPr sz="1800">
              <a:latin typeface="Arial"/>
              <a:ea typeface="Arial"/>
              <a:cs typeface="Arial"/>
              <a:sym typeface="Arial"/>
            </a:endParaRPr>
          </a:p>
          <a:p>
            <a:pPr indent="0" lvl="0" marL="403225" marR="0" rtl="0" algn="l">
              <a:lnSpc>
                <a:spcPct val="100000"/>
              </a:lnSpc>
              <a:spcBef>
                <a:spcPts val="320"/>
              </a:spcBef>
              <a:spcAft>
                <a:spcPts val="0"/>
              </a:spcAft>
              <a:buNone/>
            </a:pPr>
            <a:r>
              <a:rPr lang="en-US" sz="1800">
                <a:solidFill>
                  <a:srgbClr val="134F5C"/>
                </a:solidFill>
                <a:latin typeface="Arial"/>
                <a:ea typeface="Arial"/>
                <a:cs typeface="Arial"/>
                <a:sym typeface="Arial"/>
              </a:rPr>
              <a:t>dataset.</a:t>
            </a:r>
            <a:endParaRPr sz="1800">
              <a:latin typeface="Arial"/>
              <a:ea typeface="Arial"/>
              <a:cs typeface="Arial"/>
              <a:sym typeface="Arial"/>
            </a:endParaRPr>
          </a:p>
          <a:p>
            <a:pPr indent="-391160" lvl="0" marL="403225" marR="0" rtl="0" algn="l">
              <a:lnSpc>
                <a:spcPct val="100000"/>
              </a:lnSpc>
              <a:spcBef>
                <a:spcPts val="650"/>
              </a:spcBef>
              <a:spcAft>
                <a:spcPts val="0"/>
              </a:spcAft>
              <a:buClr>
                <a:srgbClr val="134F5C"/>
              </a:buClr>
              <a:buSzPts val="1800"/>
              <a:buFont typeface="Arial"/>
              <a:buChar char="●"/>
            </a:pPr>
            <a:r>
              <a:rPr lang="en-US" sz="1800">
                <a:solidFill>
                  <a:srgbClr val="134F5C"/>
                </a:solidFill>
                <a:latin typeface="Arial"/>
                <a:ea typeface="Arial"/>
                <a:cs typeface="Arial"/>
                <a:sym typeface="Arial"/>
              </a:rPr>
              <a:t>Difficulty in selecting the appropriate graph for trend.</a:t>
            </a:r>
            <a:endParaRPr sz="1800">
              <a:latin typeface="Arial"/>
              <a:ea typeface="Arial"/>
              <a:cs typeface="Arial"/>
              <a:sym typeface="Arial"/>
            </a:endParaRPr>
          </a:p>
        </p:txBody>
      </p:sp>
      <p:pic>
        <p:nvPicPr>
          <p:cNvPr id="227" name="Google Shape;227;p25"/>
          <p:cNvPicPr preferRelativeResize="0"/>
          <p:nvPr/>
        </p:nvPicPr>
        <p:blipFill rotWithShape="1">
          <a:blip r:embed="rId3">
            <a:alphaModFix/>
          </a:blip>
          <a:srcRect b="0" l="0" r="0" t="0"/>
          <a:stretch/>
        </p:blipFill>
        <p:spPr>
          <a:xfrm>
            <a:off x="520287" y="2858699"/>
            <a:ext cx="2466973" cy="1847848"/>
          </a:xfrm>
          <a:prstGeom prst="rect">
            <a:avLst/>
          </a:prstGeom>
          <a:noFill/>
          <a:ln>
            <a:noFill/>
          </a:ln>
        </p:spPr>
      </p:pic>
      <p:pic>
        <p:nvPicPr>
          <p:cNvPr id="228" name="Google Shape;228;p25"/>
          <p:cNvPicPr preferRelativeResize="0"/>
          <p:nvPr/>
        </p:nvPicPr>
        <p:blipFill rotWithShape="1">
          <a:blip r:embed="rId4">
            <a:alphaModFix/>
          </a:blip>
          <a:srcRect b="0" l="0" r="0" t="0"/>
          <a:stretch/>
        </p:blipFill>
        <p:spPr>
          <a:xfrm>
            <a:off x="3114675" y="2858699"/>
            <a:ext cx="2914648" cy="1847848"/>
          </a:xfrm>
          <a:prstGeom prst="rect">
            <a:avLst/>
          </a:prstGeom>
          <a:noFill/>
          <a:ln>
            <a:noFill/>
          </a:ln>
        </p:spPr>
      </p:pic>
      <p:pic>
        <p:nvPicPr>
          <p:cNvPr id="229" name="Google Shape;229;p25"/>
          <p:cNvPicPr preferRelativeResize="0"/>
          <p:nvPr/>
        </p:nvPicPr>
        <p:blipFill rotWithShape="1">
          <a:blip r:embed="rId5">
            <a:alphaModFix/>
          </a:blip>
          <a:srcRect b="0" l="0" r="0" t="0"/>
          <a:stretch/>
        </p:blipFill>
        <p:spPr>
          <a:xfrm>
            <a:off x="6156725" y="2858699"/>
            <a:ext cx="2857499" cy="184784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6"/>
          <p:cNvSpPr txBox="1"/>
          <p:nvPr>
            <p:ph type="title"/>
          </p:nvPr>
        </p:nvSpPr>
        <p:spPr>
          <a:xfrm>
            <a:off x="384724" y="481650"/>
            <a:ext cx="4167504"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Summary of conclusion:</a:t>
            </a:r>
            <a:endParaRPr/>
          </a:p>
        </p:txBody>
      </p:sp>
      <p:sp>
        <p:nvSpPr>
          <p:cNvPr id="235" name="Google Shape;235;p26"/>
          <p:cNvSpPr txBox="1"/>
          <p:nvPr/>
        </p:nvSpPr>
        <p:spPr>
          <a:xfrm>
            <a:off x="384724" y="1124538"/>
            <a:ext cx="8185784" cy="1515110"/>
          </a:xfrm>
          <a:prstGeom prst="rect">
            <a:avLst/>
          </a:prstGeom>
          <a:noFill/>
          <a:ln>
            <a:noFill/>
          </a:ln>
        </p:spPr>
        <p:txBody>
          <a:bodyPr anchorCtr="0" anchor="t" bIns="0" lIns="0" spcFirstLastPara="1" rIns="0" wrap="square" tIns="12700">
            <a:spAutoFit/>
          </a:bodyPr>
          <a:lstStyle/>
          <a:p>
            <a:pPr indent="0" lvl="0" marL="12700" marR="5080" rtl="0" algn="l">
              <a:lnSpc>
                <a:spcPct val="114999"/>
              </a:lnSpc>
              <a:spcBef>
                <a:spcPts val="0"/>
              </a:spcBef>
              <a:spcAft>
                <a:spcPts val="0"/>
              </a:spcAft>
              <a:buNone/>
            </a:pPr>
            <a:r>
              <a:rPr lang="en-US" sz="1700">
                <a:solidFill>
                  <a:srgbClr val="134F5C"/>
                </a:solidFill>
                <a:latin typeface="Trebuchet MS"/>
                <a:ea typeface="Trebuchet MS"/>
                <a:cs typeface="Trebuchet MS"/>
                <a:sym typeface="Trebuchet MS"/>
              </a:rPr>
              <a:t>The customer segments thus deduced can be very useful in targeted marketing,  scouting for new customers and ultimately revenue growth. After knowing the types  of customers, it depends upon the retailer policy whether to chase the high value  customers and offer them better service and discounts or try and encourage low/  medium value customers to shop more frequently or of higher monetary values.</a:t>
            </a:r>
            <a:endParaRPr sz="1700">
              <a:latin typeface="Trebuchet MS"/>
              <a:ea typeface="Trebuchet MS"/>
              <a:cs typeface="Trebuchet MS"/>
              <a:sym typeface="Trebuchet MS"/>
            </a:endParaRPr>
          </a:p>
        </p:txBody>
      </p:sp>
      <p:pic>
        <p:nvPicPr>
          <p:cNvPr id="236" name="Google Shape;236;p26"/>
          <p:cNvPicPr preferRelativeResize="0"/>
          <p:nvPr/>
        </p:nvPicPr>
        <p:blipFill rotWithShape="1">
          <a:blip r:embed="rId3">
            <a:alphaModFix/>
          </a:blip>
          <a:srcRect b="0" l="0" r="0" t="0"/>
          <a:stretch/>
        </p:blipFill>
        <p:spPr>
          <a:xfrm>
            <a:off x="5866890" y="2807500"/>
            <a:ext cx="2909234" cy="207598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3"/>
          <p:cNvSpPr txBox="1"/>
          <p:nvPr>
            <p:ph type="title"/>
          </p:nvPr>
        </p:nvSpPr>
        <p:spPr>
          <a:xfrm>
            <a:off x="841925" y="486426"/>
            <a:ext cx="1860550"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Key Steps:</a:t>
            </a:r>
            <a:endParaRPr/>
          </a:p>
        </p:txBody>
      </p:sp>
      <p:sp>
        <p:nvSpPr>
          <p:cNvPr id="58" name="Google Shape;58;p3"/>
          <p:cNvSpPr txBox="1"/>
          <p:nvPr/>
        </p:nvSpPr>
        <p:spPr>
          <a:xfrm>
            <a:off x="468882" y="1092784"/>
            <a:ext cx="3120390" cy="2782570"/>
          </a:xfrm>
          <a:prstGeom prst="rect">
            <a:avLst/>
          </a:prstGeom>
          <a:noFill/>
          <a:ln>
            <a:noFill/>
          </a:ln>
        </p:spPr>
        <p:txBody>
          <a:bodyPr anchorCtr="0" anchor="t" bIns="0" lIns="0" spcFirstLastPara="1" rIns="0" wrap="square" tIns="127000">
            <a:spAutoFit/>
          </a:bodyPr>
          <a:lstStyle/>
          <a:p>
            <a:pPr indent="-364490" lvl="0" marL="385445" marR="0" rtl="0" algn="l">
              <a:lnSpc>
                <a:spcPct val="100000"/>
              </a:lnSpc>
              <a:spcBef>
                <a:spcPts val="0"/>
              </a:spcBef>
              <a:spcAft>
                <a:spcPts val="0"/>
              </a:spcAft>
              <a:buClr>
                <a:srgbClr val="00637D"/>
              </a:buClr>
              <a:buSzPts val="1500"/>
              <a:buFont typeface="Arial"/>
              <a:buChar char="●"/>
            </a:pPr>
            <a:r>
              <a:rPr b="0" i="0" lang="en-US" sz="1500" u="none" cap="none" strike="noStrike">
                <a:solidFill>
                  <a:srgbClr val="00637D"/>
                </a:solidFill>
                <a:latin typeface="Arial"/>
                <a:ea typeface="Arial"/>
                <a:cs typeface="Arial"/>
                <a:sym typeface="Arial"/>
              </a:rPr>
              <a:t>Defining the problem statement</a:t>
            </a:r>
            <a:endParaRPr b="0" i="0" sz="1500" u="none" cap="none" strike="noStrike">
              <a:latin typeface="Arial"/>
              <a:ea typeface="Arial"/>
              <a:cs typeface="Arial"/>
              <a:sym typeface="Arial"/>
            </a:endParaRPr>
          </a:p>
          <a:p>
            <a:pPr indent="-364490" lvl="0" marL="385445" marR="0" rtl="0" algn="l">
              <a:lnSpc>
                <a:spcPct val="100000"/>
              </a:lnSpc>
              <a:spcBef>
                <a:spcPts val="900"/>
              </a:spcBef>
              <a:spcAft>
                <a:spcPts val="0"/>
              </a:spcAft>
              <a:buClr>
                <a:srgbClr val="00637D"/>
              </a:buClr>
              <a:buSzPts val="1500"/>
              <a:buFont typeface="Arial"/>
              <a:buChar char="●"/>
            </a:pPr>
            <a:r>
              <a:rPr b="0" i="0" lang="en-US" sz="1500" u="none" cap="none" strike="noStrike">
                <a:solidFill>
                  <a:srgbClr val="00637D"/>
                </a:solidFill>
                <a:latin typeface="Arial"/>
                <a:ea typeface="Arial"/>
                <a:cs typeface="Arial"/>
                <a:sym typeface="Arial"/>
              </a:rPr>
              <a:t>Data Cleaning</a:t>
            </a:r>
            <a:endParaRPr b="0" i="0" sz="1500" u="none" cap="none" strike="noStrike">
              <a:latin typeface="Arial"/>
              <a:ea typeface="Arial"/>
              <a:cs typeface="Arial"/>
              <a:sym typeface="Arial"/>
            </a:endParaRPr>
          </a:p>
          <a:p>
            <a:pPr indent="-364490" lvl="0" marL="385445" marR="0" rtl="0" algn="l">
              <a:lnSpc>
                <a:spcPct val="100000"/>
              </a:lnSpc>
              <a:spcBef>
                <a:spcPts val="900"/>
              </a:spcBef>
              <a:spcAft>
                <a:spcPts val="0"/>
              </a:spcAft>
              <a:buClr>
                <a:srgbClr val="00637D"/>
              </a:buClr>
              <a:buSzPts val="1500"/>
              <a:buFont typeface="Arial"/>
              <a:buChar char="●"/>
            </a:pPr>
            <a:r>
              <a:rPr b="0" i="0" lang="en-US" sz="1500" u="none" cap="none" strike="noStrike">
                <a:solidFill>
                  <a:srgbClr val="00637D"/>
                </a:solidFill>
                <a:latin typeface="Arial"/>
                <a:ea typeface="Arial"/>
                <a:cs typeface="Arial"/>
                <a:sym typeface="Arial"/>
              </a:rPr>
              <a:t>EDA and data visualization</a:t>
            </a:r>
            <a:endParaRPr b="0" i="0" sz="1500" u="none" cap="none" strike="noStrike">
              <a:latin typeface="Arial"/>
              <a:ea typeface="Arial"/>
              <a:cs typeface="Arial"/>
              <a:sym typeface="Arial"/>
            </a:endParaRPr>
          </a:p>
          <a:p>
            <a:pPr indent="-364490" lvl="0" marL="385445" marR="0" rtl="0" algn="l">
              <a:lnSpc>
                <a:spcPct val="100000"/>
              </a:lnSpc>
              <a:spcBef>
                <a:spcPts val="900"/>
              </a:spcBef>
              <a:spcAft>
                <a:spcPts val="0"/>
              </a:spcAft>
              <a:buClr>
                <a:srgbClr val="00637D"/>
              </a:buClr>
              <a:buSzPts val="1500"/>
              <a:buFont typeface="Arial"/>
              <a:buChar char="●"/>
            </a:pPr>
            <a:r>
              <a:rPr b="0" i="0" lang="en-US" sz="1500" u="none" cap="none" strike="noStrike">
                <a:solidFill>
                  <a:srgbClr val="00637D"/>
                </a:solidFill>
                <a:latin typeface="Arial"/>
                <a:ea typeface="Arial"/>
                <a:cs typeface="Arial"/>
                <a:sym typeface="Arial"/>
              </a:rPr>
              <a:t>Data preprocessing</a:t>
            </a:r>
            <a:endParaRPr b="0" i="0" sz="1500" u="none" cap="none" strike="noStrike">
              <a:latin typeface="Arial"/>
              <a:ea typeface="Arial"/>
              <a:cs typeface="Arial"/>
              <a:sym typeface="Arial"/>
            </a:endParaRPr>
          </a:p>
          <a:p>
            <a:pPr indent="-364490" lvl="0" marL="385445" marR="0" rtl="0" algn="l">
              <a:lnSpc>
                <a:spcPct val="100000"/>
              </a:lnSpc>
              <a:spcBef>
                <a:spcPts val="900"/>
              </a:spcBef>
              <a:spcAft>
                <a:spcPts val="0"/>
              </a:spcAft>
              <a:buClr>
                <a:srgbClr val="00637D"/>
              </a:buClr>
              <a:buSzPts val="1500"/>
              <a:buFont typeface="Arial"/>
              <a:buChar char="●"/>
            </a:pPr>
            <a:r>
              <a:rPr b="0" i="0" lang="en-US" sz="1500" u="none" cap="none" strike="noStrike">
                <a:solidFill>
                  <a:srgbClr val="00637D"/>
                </a:solidFill>
                <a:latin typeface="Arial"/>
                <a:ea typeface="Arial"/>
                <a:cs typeface="Arial"/>
                <a:sym typeface="Arial"/>
              </a:rPr>
              <a:t>Feature selection</a:t>
            </a:r>
            <a:endParaRPr b="0" i="0" sz="1500" u="none" cap="none" strike="noStrike">
              <a:latin typeface="Arial"/>
              <a:ea typeface="Arial"/>
              <a:cs typeface="Arial"/>
              <a:sym typeface="Arial"/>
            </a:endParaRPr>
          </a:p>
          <a:p>
            <a:pPr indent="-364490" lvl="0" marL="385445" marR="0" rtl="0" algn="l">
              <a:lnSpc>
                <a:spcPct val="100000"/>
              </a:lnSpc>
              <a:spcBef>
                <a:spcPts val="900"/>
              </a:spcBef>
              <a:spcAft>
                <a:spcPts val="0"/>
              </a:spcAft>
              <a:buClr>
                <a:srgbClr val="00637D"/>
              </a:buClr>
              <a:buSzPts val="1500"/>
              <a:buFont typeface="Arial"/>
              <a:buChar char="●"/>
            </a:pPr>
            <a:r>
              <a:rPr b="0" i="0" lang="en-US" sz="1500" u="none" cap="none" strike="noStrike">
                <a:solidFill>
                  <a:srgbClr val="00637D"/>
                </a:solidFill>
                <a:latin typeface="Arial"/>
                <a:ea typeface="Arial"/>
                <a:cs typeface="Arial"/>
                <a:sym typeface="Arial"/>
              </a:rPr>
              <a:t>Preparing Dataset for model</a:t>
            </a:r>
            <a:endParaRPr b="0" i="0" sz="1500" u="none" cap="none" strike="noStrike">
              <a:latin typeface="Arial"/>
              <a:ea typeface="Arial"/>
              <a:cs typeface="Arial"/>
              <a:sym typeface="Arial"/>
            </a:endParaRPr>
          </a:p>
          <a:p>
            <a:pPr indent="-364490" lvl="0" marL="385445" marR="0" rtl="0" algn="l">
              <a:lnSpc>
                <a:spcPct val="100000"/>
              </a:lnSpc>
              <a:spcBef>
                <a:spcPts val="900"/>
              </a:spcBef>
              <a:spcAft>
                <a:spcPts val="0"/>
              </a:spcAft>
              <a:buClr>
                <a:srgbClr val="00637D"/>
              </a:buClr>
              <a:buSzPts val="1500"/>
              <a:buFont typeface="Arial"/>
              <a:buChar char="●"/>
            </a:pPr>
            <a:r>
              <a:rPr b="0" i="0" lang="en-US" sz="1500" u="none" cap="none" strike="noStrike">
                <a:solidFill>
                  <a:srgbClr val="00637D"/>
                </a:solidFill>
                <a:latin typeface="Arial"/>
                <a:ea typeface="Arial"/>
                <a:cs typeface="Arial"/>
                <a:sym typeface="Arial"/>
              </a:rPr>
              <a:t>Applying model</a:t>
            </a:r>
            <a:endParaRPr b="0" i="0" sz="1500" u="none" cap="none" strike="noStrike">
              <a:latin typeface="Arial"/>
              <a:ea typeface="Arial"/>
              <a:cs typeface="Arial"/>
              <a:sym typeface="Arial"/>
            </a:endParaRPr>
          </a:p>
          <a:p>
            <a:pPr indent="-373380" lvl="0" marL="385445" marR="0" rtl="0" algn="l">
              <a:lnSpc>
                <a:spcPct val="100000"/>
              </a:lnSpc>
              <a:spcBef>
                <a:spcPts val="890"/>
              </a:spcBef>
              <a:spcAft>
                <a:spcPts val="0"/>
              </a:spcAft>
              <a:buClr>
                <a:srgbClr val="00637D"/>
              </a:buClr>
              <a:buSzPts val="1600"/>
              <a:buFont typeface="Arial"/>
              <a:buChar char="●"/>
            </a:pPr>
            <a:r>
              <a:rPr b="0" i="0" lang="en-US" sz="1600" u="none" cap="none" strike="noStrike">
                <a:solidFill>
                  <a:srgbClr val="00637D"/>
                </a:solidFill>
                <a:latin typeface="Arial"/>
                <a:ea typeface="Arial"/>
                <a:cs typeface="Arial"/>
                <a:sym typeface="Arial"/>
              </a:rPr>
              <a:t>Model validation and selection</a:t>
            </a:r>
            <a:endParaRPr b="0" i="0" sz="1600" u="none" cap="none" strike="noStrike">
              <a:latin typeface="Arial"/>
              <a:ea typeface="Arial"/>
              <a:cs typeface="Arial"/>
              <a:sym typeface="Arial"/>
            </a:endParaRPr>
          </a:p>
        </p:txBody>
      </p:sp>
      <p:pic>
        <p:nvPicPr>
          <p:cNvPr id="59" name="Google Shape;59;p3"/>
          <p:cNvPicPr preferRelativeResize="0"/>
          <p:nvPr/>
        </p:nvPicPr>
        <p:blipFill rotWithShape="1">
          <a:blip r:embed="rId3">
            <a:alphaModFix/>
          </a:blip>
          <a:srcRect b="0" l="0" r="0" t="0"/>
          <a:stretch/>
        </p:blipFill>
        <p:spPr>
          <a:xfrm>
            <a:off x="4355300" y="834612"/>
            <a:ext cx="4333873" cy="1057273"/>
          </a:xfrm>
          <a:prstGeom prst="rect">
            <a:avLst/>
          </a:prstGeom>
          <a:noFill/>
          <a:ln>
            <a:noFill/>
          </a:ln>
        </p:spPr>
      </p:pic>
      <p:pic>
        <p:nvPicPr>
          <p:cNvPr id="60" name="Google Shape;60;p3"/>
          <p:cNvPicPr preferRelativeResize="0"/>
          <p:nvPr/>
        </p:nvPicPr>
        <p:blipFill rotWithShape="1">
          <a:blip r:embed="rId4">
            <a:alphaModFix/>
          </a:blip>
          <a:srcRect b="0" l="0" r="0" t="0"/>
          <a:stretch/>
        </p:blipFill>
        <p:spPr>
          <a:xfrm>
            <a:off x="5200650" y="2221675"/>
            <a:ext cx="2857499" cy="16001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4"/>
          <p:cNvSpPr txBox="1"/>
          <p:nvPr>
            <p:ph type="title"/>
          </p:nvPr>
        </p:nvSpPr>
        <p:spPr>
          <a:xfrm>
            <a:off x="384724" y="154251"/>
            <a:ext cx="8374550" cy="1305560"/>
          </a:xfrm>
          <a:prstGeom prst="rect">
            <a:avLst/>
          </a:prstGeom>
          <a:noFill/>
          <a:ln>
            <a:noFill/>
          </a:ln>
        </p:spPr>
        <p:txBody>
          <a:bodyPr anchorCtr="0" anchor="t" bIns="0" lIns="0" spcFirstLastPara="1" rIns="0" wrap="square" tIns="130525">
            <a:spAutoFit/>
          </a:bodyPr>
          <a:lstStyle/>
          <a:p>
            <a:pPr indent="0" lvl="0" marL="12700" marR="5080" rtl="0" algn="l">
              <a:lnSpc>
                <a:spcPct val="100000"/>
              </a:lnSpc>
              <a:spcBef>
                <a:spcPts val="0"/>
              </a:spcBef>
              <a:spcAft>
                <a:spcPts val="0"/>
              </a:spcAft>
              <a:buNone/>
            </a:pPr>
            <a:r>
              <a:rPr lang="en-US"/>
              <a:t>Why is analytics useful for Customer  segmentation ?</a:t>
            </a:r>
            <a:endParaRPr/>
          </a:p>
        </p:txBody>
      </p:sp>
      <p:sp>
        <p:nvSpPr>
          <p:cNvPr id="66" name="Google Shape;66;p4"/>
          <p:cNvSpPr txBox="1"/>
          <p:nvPr/>
        </p:nvSpPr>
        <p:spPr>
          <a:xfrm>
            <a:off x="450838" y="1309714"/>
            <a:ext cx="4338320" cy="972185"/>
          </a:xfrm>
          <a:prstGeom prst="rect">
            <a:avLst/>
          </a:prstGeom>
          <a:noFill/>
          <a:ln>
            <a:noFill/>
          </a:ln>
        </p:spPr>
        <p:txBody>
          <a:bodyPr anchorCtr="0" anchor="t" bIns="0" lIns="0" spcFirstLastPara="1" rIns="0" wrap="square" tIns="53975">
            <a:spAutoFit/>
          </a:bodyPr>
          <a:lstStyle/>
          <a:p>
            <a:pPr indent="-391160" lvl="0" marL="403225" marR="0" rtl="0" algn="l">
              <a:lnSpc>
                <a:spcPct val="100000"/>
              </a:lnSpc>
              <a:spcBef>
                <a:spcPts val="0"/>
              </a:spcBef>
              <a:spcAft>
                <a:spcPts val="0"/>
              </a:spcAft>
              <a:buClr>
                <a:srgbClr val="134F5C"/>
              </a:buClr>
              <a:buSzPts val="1800"/>
              <a:buFont typeface="Arial"/>
              <a:buChar char="●"/>
            </a:pPr>
            <a:r>
              <a:rPr b="0" i="0" lang="en-US" sz="1800" u="none" cap="none" strike="noStrike">
                <a:solidFill>
                  <a:srgbClr val="134F5C"/>
                </a:solidFill>
                <a:latin typeface="Arial"/>
                <a:ea typeface="Arial"/>
                <a:cs typeface="Arial"/>
                <a:sym typeface="Arial"/>
              </a:rPr>
              <a:t>To know Recency of customers.</a:t>
            </a:r>
            <a:endParaRPr b="0" i="0" sz="1800" u="none" cap="none" strike="noStrike">
              <a:latin typeface="Arial"/>
              <a:ea typeface="Arial"/>
              <a:cs typeface="Arial"/>
              <a:sym typeface="Arial"/>
            </a:endParaRPr>
          </a:p>
          <a:p>
            <a:pPr indent="-391160" lvl="0" marL="403225" marR="0" rtl="0" algn="l">
              <a:lnSpc>
                <a:spcPct val="100000"/>
              </a:lnSpc>
              <a:spcBef>
                <a:spcPts val="325"/>
              </a:spcBef>
              <a:spcAft>
                <a:spcPts val="0"/>
              </a:spcAft>
              <a:buClr>
                <a:srgbClr val="134F5C"/>
              </a:buClr>
              <a:buSzPts val="1800"/>
              <a:buFont typeface="Arial"/>
              <a:buChar char="●"/>
            </a:pPr>
            <a:r>
              <a:rPr b="0" i="0" lang="en-US" sz="1800" u="none" cap="none" strike="noStrike">
                <a:solidFill>
                  <a:srgbClr val="134F5C"/>
                </a:solidFill>
                <a:latin typeface="Arial"/>
                <a:ea typeface="Arial"/>
                <a:cs typeface="Arial"/>
                <a:sym typeface="Arial"/>
              </a:rPr>
              <a:t>To know Frequency of customers.</a:t>
            </a:r>
            <a:endParaRPr b="0" i="0" sz="1800" u="none" cap="none" strike="noStrike">
              <a:latin typeface="Arial"/>
              <a:ea typeface="Arial"/>
              <a:cs typeface="Arial"/>
              <a:sym typeface="Arial"/>
            </a:endParaRPr>
          </a:p>
          <a:p>
            <a:pPr indent="-391160" lvl="0" marL="403225" marR="0" rtl="0" algn="l">
              <a:lnSpc>
                <a:spcPct val="100000"/>
              </a:lnSpc>
              <a:spcBef>
                <a:spcPts val="325"/>
              </a:spcBef>
              <a:spcAft>
                <a:spcPts val="0"/>
              </a:spcAft>
              <a:buClr>
                <a:srgbClr val="134F5C"/>
              </a:buClr>
              <a:buSzPts val="1800"/>
              <a:buFont typeface="Arial"/>
              <a:buChar char="●"/>
            </a:pPr>
            <a:r>
              <a:rPr b="0" i="0" lang="en-US" sz="1800" u="none" cap="none" strike="noStrike">
                <a:solidFill>
                  <a:srgbClr val="134F5C"/>
                </a:solidFill>
                <a:latin typeface="Arial"/>
                <a:ea typeface="Arial"/>
                <a:cs typeface="Arial"/>
                <a:sym typeface="Arial"/>
              </a:rPr>
              <a:t>To know Monetary Value of customers.</a:t>
            </a:r>
            <a:endParaRPr b="0" i="0" sz="1800" u="none" cap="none" strike="noStrike">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5"/>
          <p:cNvSpPr txBox="1"/>
          <p:nvPr>
            <p:ph type="title"/>
          </p:nvPr>
        </p:nvSpPr>
        <p:spPr>
          <a:xfrm>
            <a:off x="384724" y="481650"/>
            <a:ext cx="1526540"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Dataset :</a:t>
            </a:r>
            <a:endParaRPr/>
          </a:p>
        </p:txBody>
      </p:sp>
      <p:sp>
        <p:nvSpPr>
          <p:cNvPr id="72" name="Google Shape;72;p5"/>
          <p:cNvSpPr txBox="1"/>
          <p:nvPr/>
        </p:nvSpPr>
        <p:spPr>
          <a:xfrm>
            <a:off x="384724" y="1154044"/>
            <a:ext cx="1633855" cy="668655"/>
          </a:xfrm>
          <a:prstGeom prst="rect">
            <a:avLst/>
          </a:prstGeom>
          <a:noFill/>
          <a:ln>
            <a:noFill/>
          </a:ln>
        </p:spPr>
        <p:txBody>
          <a:bodyPr anchorCtr="0" anchor="t" bIns="0" lIns="0" spcFirstLastPara="1" rIns="0" wrap="square" tIns="56500">
            <a:spAutoFit/>
          </a:bodyPr>
          <a:lstStyle/>
          <a:p>
            <a:pPr indent="0" lvl="0" marL="12700" marR="0" rtl="0" algn="l">
              <a:lnSpc>
                <a:spcPct val="100000"/>
              </a:lnSpc>
              <a:spcBef>
                <a:spcPts val="0"/>
              </a:spcBef>
              <a:spcAft>
                <a:spcPts val="0"/>
              </a:spcAft>
              <a:buNone/>
            </a:pPr>
            <a:r>
              <a:rPr b="0" i="0" lang="en-US" sz="1800" u="none" cap="none" strike="noStrike">
                <a:solidFill>
                  <a:srgbClr val="134F5C"/>
                </a:solidFill>
                <a:latin typeface="Arial"/>
                <a:ea typeface="Arial"/>
                <a:cs typeface="Arial"/>
                <a:sym typeface="Arial"/>
              </a:rPr>
              <a:t>Rows : </a:t>
            </a:r>
            <a:r>
              <a:rPr b="1" i="0" lang="en-US" sz="1850" u="none" cap="none" strike="noStrike">
                <a:solidFill>
                  <a:srgbClr val="134F5C"/>
                </a:solidFill>
                <a:latin typeface="Courier New"/>
                <a:ea typeface="Courier New"/>
                <a:cs typeface="Courier New"/>
                <a:sym typeface="Courier New"/>
              </a:rPr>
              <a:t>541909</a:t>
            </a:r>
            <a:endParaRPr b="0" i="0" sz="1850" u="none" cap="none" strike="noStrike">
              <a:latin typeface="Courier New"/>
              <a:ea typeface="Courier New"/>
              <a:cs typeface="Courier New"/>
              <a:sym typeface="Courier New"/>
            </a:endParaRPr>
          </a:p>
          <a:p>
            <a:pPr indent="0" lvl="0" marL="12700" marR="0" rtl="0" algn="l">
              <a:lnSpc>
                <a:spcPct val="100000"/>
              </a:lnSpc>
              <a:spcBef>
                <a:spcPts val="335"/>
              </a:spcBef>
              <a:spcAft>
                <a:spcPts val="0"/>
              </a:spcAft>
              <a:buNone/>
            </a:pPr>
            <a:r>
              <a:rPr b="0" i="0" lang="en-US" sz="1800" u="none" cap="none" strike="noStrike">
                <a:solidFill>
                  <a:srgbClr val="134F5C"/>
                </a:solidFill>
                <a:latin typeface="Arial"/>
                <a:ea typeface="Arial"/>
                <a:cs typeface="Arial"/>
                <a:sym typeface="Arial"/>
              </a:rPr>
              <a:t>Columns : 8</a:t>
            </a:r>
            <a:endParaRPr b="0" i="0" sz="1800" u="none" cap="none" strike="noStrike">
              <a:latin typeface="Arial"/>
              <a:ea typeface="Arial"/>
              <a:cs typeface="Arial"/>
              <a:sym typeface="Arial"/>
            </a:endParaRPr>
          </a:p>
        </p:txBody>
      </p:sp>
      <p:pic>
        <p:nvPicPr>
          <p:cNvPr id="73" name="Google Shape;73;p5"/>
          <p:cNvPicPr preferRelativeResize="0"/>
          <p:nvPr/>
        </p:nvPicPr>
        <p:blipFill rotWithShape="1">
          <a:blip r:embed="rId3">
            <a:alphaModFix/>
          </a:blip>
          <a:srcRect b="0" l="0" r="0" t="0"/>
          <a:stretch/>
        </p:blipFill>
        <p:spPr>
          <a:xfrm>
            <a:off x="717950" y="2292569"/>
            <a:ext cx="7511649" cy="186910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6"/>
          <p:cNvSpPr txBox="1"/>
          <p:nvPr>
            <p:ph type="title"/>
          </p:nvPr>
        </p:nvSpPr>
        <p:spPr>
          <a:xfrm>
            <a:off x="403200" y="181850"/>
            <a:ext cx="4042800" cy="443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Variable Names:</a:t>
            </a:r>
            <a:endParaRPr/>
          </a:p>
        </p:txBody>
      </p:sp>
      <p:sp>
        <p:nvSpPr>
          <p:cNvPr id="79" name="Google Shape;79;p6"/>
          <p:cNvSpPr txBox="1"/>
          <p:nvPr/>
        </p:nvSpPr>
        <p:spPr>
          <a:xfrm>
            <a:off x="473850" y="454300"/>
            <a:ext cx="8196300" cy="4557900"/>
          </a:xfrm>
          <a:prstGeom prst="rect">
            <a:avLst/>
          </a:prstGeom>
          <a:noFill/>
          <a:ln>
            <a:noFill/>
          </a:ln>
        </p:spPr>
        <p:txBody>
          <a:bodyPr anchorCtr="0" anchor="t" bIns="0" lIns="0" spcFirstLastPara="1" rIns="0" wrap="square" tIns="53975">
            <a:spAutoFit/>
          </a:bodyPr>
          <a:lstStyle/>
          <a:p>
            <a:pPr indent="0" lvl="0" marL="0" marR="0" rtl="0" algn="l">
              <a:lnSpc>
                <a:spcPct val="100000"/>
              </a:lnSpc>
              <a:spcBef>
                <a:spcPts val="0"/>
              </a:spcBef>
              <a:spcAft>
                <a:spcPts val="0"/>
              </a:spcAft>
              <a:buNone/>
            </a:pPr>
            <a:r>
              <a:t/>
            </a:r>
            <a:endParaRPr i="0" sz="1600" u="none" cap="none" strike="noStrike">
              <a:solidFill>
                <a:srgbClr val="0000FF"/>
              </a:solidFill>
              <a:latin typeface="Trebuchet MS"/>
              <a:ea typeface="Trebuchet MS"/>
              <a:cs typeface="Trebuchet MS"/>
              <a:sym typeface="Trebuchet MS"/>
            </a:endParaRPr>
          </a:p>
          <a:p>
            <a:pPr indent="-330200" lvl="0" marL="457200" rtl="0" algn="l">
              <a:lnSpc>
                <a:spcPct val="135714"/>
              </a:lnSpc>
              <a:spcBef>
                <a:spcPts val="0"/>
              </a:spcBef>
              <a:spcAft>
                <a:spcPts val="0"/>
              </a:spcAft>
              <a:buClr>
                <a:srgbClr val="0000FF"/>
              </a:buClr>
              <a:buSzPts val="1600"/>
              <a:buChar char="●"/>
            </a:pPr>
            <a:r>
              <a:rPr lang="en-US" sz="1600">
                <a:solidFill>
                  <a:srgbClr val="0000FF"/>
                </a:solidFill>
                <a:highlight>
                  <a:schemeClr val="lt1"/>
                </a:highlight>
              </a:rPr>
              <a:t>InvoiceNo: Invoice number. Nominal, a 6-digit integral number uniquely assigned to each transaction. If this code starts with letter 'c', it indicates a cancellation.</a:t>
            </a:r>
            <a:endParaRPr sz="1600">
              <a:solidFill>
                <a:srgbClr val="0000FF"/>
              </a:solidFill>
              <a:highlight>
                <a:schemeClr val="lt1"/>
              </a:highlight>
            </a:endParaRPr>
          </a:p>
          <a:p>
            <a:pPr indent="-330200" lvl="0" marL="457200" rtl="0" algn="l">
              <a:lnSpc>
                <a:spcPct val="135714"/>
              </a:lnSpc>
              <a:spcBef>
                <a:spcPts val="0"/>
              </a:spcBef>
              <a:spcAft>
                <a:spcPts val="0"/>
              </a:spcAft>
              <a:buClr>
                <a:srgbClr val="0000FF"/>
              </a:buClr>
              <a:buSzPts val="1600"/>
              <a:buChar char="●"/>
            </a:pPr>
            <a:r>
              <a:rPr lang="en-US" sz="1600">
                <a:solidFill>
                  <a:srgbClr val="0000FF"/>
                </a:solidFill>
                <a:highlight>
                  <a:schemeClr val="lt1"/>
                </a:highlight>
              </a:rPr>
              <a:t>StockCode: Product (item) code. Nominal, a 5-digit integral number uniquely assigned to each distinct product.</a:t>
            </a:r>
            <a:endParaRPr sz="1600">
              <a:solidFill>
                <a:srgbClr val="0000FF"/>
              </a:solidFill>
              <a:highlight>
                <a:schemeClr val="lt1"/>
              </a:highlight>
            </a:endParaRPr>
          </a:p>
          <a:p>
            <a:pPr indent="-330200" lvl="0" marL="457200" rtl="0" algn="l">
              <a:lnSpc>
                <a:spcPct val="135714"/>
              </a:lnSpc>
              <a:spcBef>
                <a:spcPts val="0"/>
              </a:spcBef>
              <a:spcAft>
                <a:spcPts val="0"/>
              </a:spcAft>
              <a:buClr>
                <a:srgbClr val="0000FF"/>
              </a:buClr>
              <a:buSzPts val="1600"/>
              <a:buChar char="●"/>
            </a:pPr>
            <a:r>
              <a:rPr lang="en-US" sz="1600">
                <a:solidFill>
                  <a:srgbClr val="0000FF"/>
                </a:solidFill>
                <a:highlight>
                  <a:schemeClr val="lt1"/>
                </a:highlight>
              </a:rPr>
              <a:t>Description: Product (item) name. Nominal.</a:t>
            </a:r>
            <a:endParaRPr sz="1600">
              <a:solidFill>
                <a:srgbClr val="0000FF"/>
              </a:solidFill>
              <a:highlight>
                <a:schemeClr val="lt1"/>
              </a:highlight>
            </a:endParaRPr>
          </a:p>
          <a:p>
            <a:pPr indent="-330200" lvl="0" marL="457200" rtl="0" algn="l">
              <a:lnSpc>
                <a:spcPct val="135714"/>
              </a:lnSpc>
              <a:spcBef>
                <a:spcPts val="0"/>
              </a:spcBef>
              <a:spcAft>
                <a:spcPts val="0"/>
              </a:spcAft>
              <a:buClr>
                <a:srgbClr val="0000FF"/>
              </a:buClr>
              <a:buSzPts val="1600"/>
              <a:buChar char="●"/>
            </a:pPr>
            <a:r>
              <a:rPr lang="en-US" sz="1600">
                <a:solidFill>
                  <a:srgbClr val="0000FF"/>
                </a:solidFill>
                <a:highlight>
                  <a:schemeClr val="lt1"/>
                </a:highlight>
              </a:rPr>
              <a:t>Quantity: The quantities of each product (item) per transaction. Numeric.</a:t>
            </a:r>
            <a:endParaRPr sz="1600">
              <a:solidFill>
                <a:srgbClr val="0000FF"/>
              </a:solidFill>
              <a:highlight>
                <a:schemeClr val="lt1"/>
              </a:highlight>
            </a:endParaRPr>
          </a:p>
          <a:p>
            <a:pPr indent="-330200" lvl="0" marL="457200" rtl="0" algn="l">
              <a:lnSpc>
                <a:spcPct val="135714"/>
              </a:lnSpc>
              <a:spcBef>
                <a:spcPts val="0"/>
              </a:spcBef>
              <a:spcAft>
                <a:spcPts val="0"/>
              </a:spcAft>
              <a:buClr>
                <a:srgbClr val="0000FF"/>
              </a:buClr>
              <a:buSzPts val="1600"/>
              <a:buChar char="●"/>
            </a:pPr>
            <a:r>
              <a:rPr lang="en-US" sz="1600">
                <a:solidFill>
                  <a:srgbClr val="0000FF"/>
                </a:solidFill>
                <a:highlight>
                  <a:schemeClr val="lt1"/>
                </a:highlight>
              </a:rPr>
              <a:t>InvoiceDate: </a:t>
            </a:r>
            <a:r>
              <a:rPr lang="en-US" sz="1600">
                <a:solidFill>
                  <a:srgbClr val="0000FF"/>
                </a:solidFill>
                <a:highlight>
                  <a:schemeClr val="lt1"/>
                </a:highlight>
              </a:rPr>
              <a:t>Invoice</a:t>
            </a:r>
            <a:r>
              <a:rPr lang="en-US" sz="1600">
                <a:solidFill>
                  <a:srgbClr val="0000FF"/>
                </a:solidFill>
                <a:highlight>
                  <a:schemeClr val="lt1"/>
                </a:highlight>
              </a:rPr>
              <a:t> Date and time. Numeric, the day and time when each transaction was generated.</a:t>
            </a:r>
            <a:endParaRPr sz="1600">
              <a:solidFill>
                <a:srgbClr val="0000FF"/>
              </a:solidFill>
              <a:highlight>
                <a:schemeClr val="lt1"/>
              </a:highlight>
            </a:endParaRPr>
          </a:p>
          <a:p>
            <a:pPr indent="-330200" lvl="0" marL="457200" rtl="0" algn="l">
              <a:lnSpc>
                <a:spcPct val="135714"/>
              </a:lnSpc>
              <a:spcBef>
                <a:spcPts val="0"/>
              </a:spcBef>
              <a:spcAft>
                <a:spcPts val="0"/>
              </a:spcAft>
              <a:buClr>
                <a:srgbClr val="0000FF"/>
              </a:buClr>
              <a:buSzPts val="1600"/>
              <a:buChar char="●"/>
            </a:pPr>
            <a:r>
              <a:rPr lang="en-US" sz="1600">
                <a:solidFill>
                  <a:srgbClr val="0000FF"/>
                </a:solidFill>
                <a:highlight>
                  <a:schemeClr val="lt1"/>
                </a:highlight>
              </a:rPr>
              <a:t>UnitPrice: Unit price. Numeric, Product price per unit in sterling.</a:t>
            </a:r>
            <a:endParaRPr sz="1600">
              <a:solidFill>
                <a:srgbClr val="0000FF"/>
              </a:solidFill>
              <a:highlight>
                <a:schemeClr val="lt1"/>
              </a:highlight>
            </a:endParaRPr>
          </a:p>
          <a:p>
            <a:pPr indent="-330200" lvl="0" marL="457200" rtl="0" algn="l">
              <a:lnSpc>
                <a:spcPct val="135714"/>
              </a:lnSpc>
              <a:spcBef>
                <a:spcPts val="0"/>
              </a:spcBef>
              <a:spcAft>
                <a:spcPts val="0"/>
              </a:spcAft>
              <a:buClr>
                <a:srgbClr val="0000FF"/>
              </a:buClr>
              <a:buSzPts val="1600"/>
              <a:buChar char="●"/>
            </a:pPr>
            <a:r>
              <a:rPr lang="en-US" sz="1600">
                <a:solidFill>
                  <a:srgbClr val="0000FF"/>
                </a:solidFill>
                <a:highlight>
                  <a:schemeClr val="lt1"/>
                </a:highlight>
              </a:rPr>
              <a:t> CustomerID: Customer number. Nominal, a 5-digit integral number uniquely assigned to each customer.</a:t>
            </a:r>
            <a:endParaRPr sz="1600">
              <a:solidFill>
                <a:srgbClr val="0000FF"/>
              </a:solidFill>
              <a:highlight>
                <a:schemeClr val="lt1"/>
              </a:highlight>
            </a:endParaRPr>
          </a:p>
          <a:p>
            <a:pPr indent="-330200" lvl="0" marL="457200" rtl="0" algn="l">
              <a:lnSpc>
                <a:spcPct val="135714"/>
              </a:lnSpc>
              <a:spcBef>
                <a:spcPts val="0"/>
              </a:spcBef>
              <a:spcAft>
                <a:spcPts val="0"/>
              </a:spcAft>
              <a:buClr>
                <a:srgbClr val="0000FF"/>
              </a:buClr>
              <a:buSzPts val="1600"/>
              <a:buChar char="●"/>
            </a:pPr>
            <a:r>
              <a:rPr lang="en-US" sz="1600">
                <a:solidFill>
                  <a:srgbClr val="0000FF"/>
                </a:solidFill>
                <a:highlight>
                  <a:schemeClr val="lt1"/>
                </a:highlight>
              </a:rPr>
              <a:t>Country: Country name. Nominal, the name of the country where each customer resides.</a:t>
            </a:r>
            <a:endParaRPr sz="1600">
              <a:solidFill>
                <a:srgbClr val="0000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7"/>
          <p:cNvSpPr txBox="1"/>
          <p:nvPr/>
        </p:nvSpPr>
        <p:spPr>
          <a:xfrm>
            <a:off x="384725" y="480475"/>
            <a:ext cx="6447900" cy="4437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i="0" lang="en-US" sz="2800" u="none" cap="none" strike="noStrike">
                <a:solidFill>
                  <a:srgbClr val="CC0000"/>
                </a:solidFill>
                <a:latin typeface="Arial"/>
                <a:ea typeface="Arial"/>
                <a:cs typeface="Arial"/>
                <a:sym typeface="Arial"/>
              </a:rPr>
              <a:t>Exploratory Data An</a:t>
            </a:r>
            <a:r>
              <a:rPr b="1" lang="en-US" sz="2800">
                <a:solidFill>
                  <a:srgbClr val="CC0000"/>
                </a:solidFill>
              </a:rPr>
              <a:t>alysis:</a:t>
            </a:r>
            <a:endParaRPr b="0" i="0" sz="2800" u="none" cap="none" strike="noStrike">
              <a:latin typeface="Arial"/>
              <a:ea typeface="Arial"/>
              <a:cs typeface="Arial"/>
              <a:sym typeface="Arial"/>
            </a:endParaRPr>
          </a:p>
        </p:txBody>
      </p:sp>
      <p:sp>
        <p:nvSpPr>
          <p:cNvPr id="85" name="Google Shape;85;p7"/>
          <p:cNvSpPr txBox="1"/>
          <p:nvPr/>
        </p:nvSpPr>
        <p:spPr>
          <a:xfrm>
            <a:off x="372024" y="1011396"/>
            <a:ext cx="7943700" cy="585600"/>
          </a:xfrm>
          <a:prstGeom prst="rect">
            <a:avLst/>
          </a:prstGeom>
          <a:noFill/>
          <a:ln>
            <a:noFill/>
          </a:ln>
        </p:spPr>
        <p:txBody>
          <a:bodyPr anchorCtr="0" anchor="t" bIns="0" lIns="0" spcFirstLastPara="1" rIns="0" wrap="square" tIns="20950">
            <a:spAutoFit/>
          </a:bodyPr>
          <a:lstStyle/>
          <a:p>
            <a:pPr indent="-114300" lvl="0" marL="139700" marR="17780" rtl="0" algn="l">
              <a:lnSpc>
                <a:spcPct val="103699"/>
              </a:lnSpc>
              <a:spcBef>
                <a:spcPts val="0"/>
              </a:spcBef>
              <a:spcAft>
                <a:spcPts val="0"/>
              </a:spcAft>
              <a:buNone/>
            </a:pPr>
            <a:r>
              <a:rPr lang="en-US" sz="1800">
                <a:solidFill>
                  <a:srgbClr val="134F5C"/>
                </a:solidFill>
              </a:rPr>
              <a:t>EDA is used to </a:t>
            </a:r>
            <a:r>
              <a:rPr b="0" i="0" lang="en-US" sz="1800" u="none" cap="none" strike="noStrike">
                <a:solidFill>
                  <a:srgbClr val="134F5C"/>
                </a:solidFill>
                <a:latin typeface="Arial"/>
                <a:ea typeface="Arial"/>
                <a:cs typeface="Arial"/>
                <a:sym typeface="Arial"/>
              </a:rPr>
              <a:t> analyz</a:t>
            </a:r>
            <a:r>
              <a:rPr lang="en-US" sz="1800">
                <a:solidFill>
                  <a:srgbClr val="134F5C"/>
                </a:solidFill>
              </a:rPr>
              <a:t>e </a:t>
            </a:r>
            <a:r>
              <a:rPr b="0" i="0" lang="en-US" sz="1800" u="none" cap="none" strike="noStrike">
                <a:solidFill>
                  <a:srgbClr val="134F5C"/>
                </a:solidFill>
                <a:latin typeface="Arial"/>
                <a:ea typeface="Arial"/>
                <a:cs typeface="Arial"/>
                <a:sym typeface="Arial"/>
              </a:rPr>
              <a:t>what the data can tell us before the modeling or by  applying any set of instructions/code.</a:t>
            </a:r>
            <a:endParaRPr b="0" i="0" sz="1800" u="none" cap="none" strike="noStrike">
              <a:latin typeface="Arial"/>
              <a:ea typeface="Arial"/>
              <a:cs typeface="Arial"/>
              <a:sym typeface="Arial"/>
            </a:endParaRPr>
          </a:p>
        </p:txBody>
      </p:sp>
      <p:pic>
        <p:nvPicPr>
          <p:cNvPr id="86" name="Google Shape;86;p7"/>
          <p:cNvPicPr preferRelativeResize="0"/>
          <p:nvPr/>
        </p:nvPicPr>
        <p:blipFill rotWithShape="1">
          <a:blip r:embed="rId3">
            <a:alphaModFix/>
          </a:blip>
          <a:srcRect b="0" l="0" r="0" t="0"/>
          <a:stretch/>
        </p:blipFill>
        <p:spPr>
          <a:xfrm>
            <a:off x="2565549" y="2243300"/>
            <a:ext cx="3829748" cy="207183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8"/>
          <p:cNvSpPr txBox="1"/>
          <p:nvPr>
            <p:ph type="title"/>
          </p:nvPr>
        </p:nvSpPr>
        <p:spPr>
          <a:xfrm>
            <a:off x="384724" y="481650"/>
            <a:ext cx="3158490" cy="45212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Top 30 customers:</a:t>
            </a:r>
            <a:endParaRPr/>
          </a:p>
        </p:txBody>
      </p:sp>
      <p:pic>
        <p:nvPicPr>
          <p:cNvPr id="92" name="Google Shape;92;p8"/>
          <p:cNvPicPr preferRelativeResize="0"/>
          <p:nvPr/>
        </p:nvPicPr>
        <p:blipFill rotWithShape="1">
          <a:blip r:embed="rId3">
            <a:alphaModFix/>
          </a:blip>
          <a:srcRect b="0" l="0" r="0" t="0"/>
          <a:stretch/>
        </p:blipFill>
        <p:spPr>
          <a:xfrm>
            <a:off x="535775" y="1210925"/>
            <a:ext cx="8251049" cy="31255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9"/>
          <p:cNvSpPr txBox="1"/>
          <p:nvPr>
            <p:ph type="title"/>
          </p:nvPr>
        </p:nvSpPr>
        <p:spPr>
          <a:xfrm>
            <a:off x="282675" y="78454"/>
            <a:ext cx="4514850" cy="4445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2750">
                <a:latin typeface="Trebuchet MS"/>
                <a:ea typeface="Trebuchet MS"/>
                <a:cs typeface="Trebuchet MS"/>
                <a:sym typeface="Trebuchet MS"/>
              </a:rPr>
              <a:t>Periodical purchasing stats:</a:t>
            </a:r>
            <a:endParaRPr sz="2750">
              <a:latin typeface="Trebuchet MS"/>
              <a:ea typeface="Trebuchet MS"/>
              <a:cs typeface="Trebuchet MS"/>
              <a:sym typeface="Trebuchet MS"/>
            </a:endParaRPr>
          </a:p>
        </p:txBody>
      </p:sp>
      <p:pic>
        <p:nvPicPr>
          <p:cNvPr id="98" name="Google Shape;98;p9"/>
          <p:cNvPicPr preferRelativeResize="0"/>
          <p:nvPr/>
        </p:nvPicPr>
        <p:blipFill rotWithShape="1">
          <a:blip r:embed="rId3">
            <a:alphaModFix/>
          </a:blip>
          <a:srcRect b="0" l="0" r="0" t="0"/>
          <a:stretch/>
        </p:blipFill>
        <p:spPr>
          <a:xfrm>
            <a:off x="205150" y="844225"/>
            <a:ext cx="3908649" cy="1918355"/>
          </a:xfrm>
          <a:prstGeom prst="rect">
            <a:avLst/>
          </a:prstGeom>
          <a:noFill/>
          <a:ln>
            <a:noFill/>
          </a:ln>
        </p:spPr>
      </p:pic>
      <p:pic>
        <p:nvPicPr>
          <p:cNvPr id="99" name="Google Shape;99;p9"/>
          <p:cNvPicPr preferRelativeResize="0"/>
          <p:nvPr/>
        </p:nvPicPr>
        <p:blipFill rotWithShape="1">
          <a:blip r:embed="rId4">
            <a:alphaModFix/>
          </a:blip>
          <a:srcRect b="0" l="0" r="0" t="0"/>
          <a:stretch/>
        </p:blipFill>
        <p:spPr>
          <a:xfrm>
            <a:off x="362775" y="2993737"/>
            <a:ext cx="4854199" cy="1864773"/>
          </a:xfrm>
          <a:prstGeom prst="rect">
            <a:avLst/>
          </a:prstGeom>
          <a:noFill/>
          <a:ln>
            <a:noFill/>
          </a:ln>
        </p:spPr>
      </p:pic>
      <p:sp>
        <p:nvSpPr>
          <p:cNvPr id="100" name="Google Shape;100;p9"/>
          <p:cNvSpPr txBox="1"/>
          <p:nvPr/>
        </p:nvSpPr>
        <p:spPr>
          <a:xfrm>
            <a:off x="6006225" y="3568560"/>
            <a:ext cx="2553970" cy="656590"/>
          </a:xfrm>
          <a:prstGeom prst="rect">
            <a:avLst/>
          </a:prstGeom>
          <a:noFill/>
          <a:ln>
            <a:noFill/>
          </a:ln>
        </p:spPr>
        <p:txBody>
          <a:bodyPr anchorCtr="0" anchor="t" bIns="0" lIns="0" spcFirstLastPara="1" rIns="0" wrap="square" tIns="12700">
            <a:spAutoFit/>
          </a:bodyPr>
          <a:lstStyle/>
          <a:p>
            <a:pPr indent="-320675" lvl="0" marL="332740" marR="5080" rtl="0" algn="l">
              <a:lnSpc>
                <a:spcPct val="114999"/>
              </a:lnSpc>
              <a:spcBef>
                <a:spcPts val="0"/>
              </a:spcBef>
              <a:spcAft>
                <a:spcPts val="0"/>
              </a:spcAft>
              <a:buClr>
                <a:srgbClr val="3C78D8"/>
              </a:buClr>
              <a:buSzPts val="1800"/>
              <a:buFont typeface="Arial"/>
              <a:buChar char="●"/>
            </a:pPr>
            <a:r>
              <a:rPr b="0" i="0" lang="en-US" sz="1800" u="none" cap="none" strike="noStrike"/>
              <a:t>	</a:t>
            </a:r>
            <a:r>
              <a:rPr b="1" i="0" lang="en-US" sz="1200" u="none" cap="none" strike="noStrike">
                <a:solidFill>
                  <a:srgbClr val="3C78D8"/>
                </a:solidFill>
                <a:latin typeface="Roboto"/>
                <a:ea typeface="Roboto"/>
                <a:cs typeface="Roboto"/>
                <a:sym typeface="Roboto"/>
              </a:rPr>
              <a:t>we can see there is huge sale in  the month of october and  november.</a:t>
            </a:r>
            <a:endParaRPr b="0" i="0" sz="1200" u="none" cap="none" strike="noStrike">
              <a:latin typeface="Roboto"/>
              <a:ea typeface="Roboto"/>
              <a:cs typeface="Roboto"/>
              <a:sym typeface="Roboto"/>
            </a:endParaRPr>
          </a:p>
        </p:txBody>
      </p:sp>
      <p:sp>
        <p:nvSpPr>
          <p:cNvPr id="101" name="Google Shape;101;p9"/>
          <p:cNvSpPr txBox="1"/>
          <p:nvPr/>
        </p:nvSpPr>
        <p:spPr>
          <a:xfrm>
            <a:off x="5426549" y="1131446"/>
            <a:ext cx="2675255" cy="866775"/>
          </a:xfrm>
          <a:prstGeom prst="rect">
            <a:avLst/>
          </a:prstGeom>
          <a:noFill/>
          <a:ln>
            <a:noFill/>
          </a:ln>
        </p:spPr>
        <p:txBody>
          <a:bodyPr anchorCtr="0" anchor="t" bIns="0" lIns="0" spcFirstLastPara="1" rIns="0" wrap="square" tIns="12700">
            <a:spAutoFit/>
          </a:bodyPr>
          <a:lstStyle/>
          <a:p>
            <a:pPr indent="-320675" lvl="0" marL="332740" marR="5080" rtl="0" algn="l">
              <a:lnSpc>
                <a:spcPct val="114999"/>
              </a:lnSpc>
              <a:spcBef>
                <a:spcPts val="0"/>
              </a:spcBef>
              <a:spcAft>
                <a:spcPts val="0"/>
              </a:spcAft>
              <a:buClr>
                <a:srgbClr val="3C78D8"/>
              </a:buClr>
              <a:buSzPts val="1200"/>
              <a:buFont typeface="Arial"/>
              <a:buChar char="●"/>
            </a:pPr>
            <a:r>
              <a:rPr b="1" i="0" lang="en-US" sz="1200" u="none" cap="none" strike="noStrike">
                <a:solidFill>
                  <a:srgbClr val="3C78D8"/>
                </a:solidFill>
                <a:latin typeface="Roboto"/>
                <a:ea typeface="Roboto"/>
                <a:cs typeface="Roboto"/>
                <a:sym typeface="Roboto"/>
              </a:rPr>
              <a:t>Here we can see huge spike in  2011 this is because we only have  december months data from  2010.</a:t>
            </a:r>
            <a:endParaRPr b="0" i="0" sz="1200" u="none" cap="none" strike="noStrike">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2022-11-15T05:54:46Z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